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8" r:id="rId4"/>
    <p:sldId id="259" r:id="rId5"/>
    <p:sldId id="280" r:id="rId6"/>
    <p:sldId id="281" r:id="rId7"/>
    <p:sldId id="282" r:id="rId8"/>
    <p:sldId id="264" r:id="rId9"/>
    <p:sldId id="265" r:id="rId10"/>
    <p:sldId id="266" r:id="rId11"/>
    <p:sldId id="267" r:id="rId12"/>
    <p:sldId id="269" r:id="rId13"/>
    <p:sldId id="272" r:id="rId14"/>
    <p:sldId id="270" r:id="rId15"/>
    <p:sldId id="271" r:id="rId16"/>
    <p:sldId id="273" r:id="rId17"/>
    <p:sldId id="278" r:id="rId18"/>
    <p:sldId id="274" r:id="rId19"/>
    <p:sldId id="275" r:id="rId20"/>
    <p:sldId id="283" r:id="rId21"/>
    <p:sldId id="284" r:id="rId22"/>
    <p:sldId id="276" r:id="rId23"/>
    <p:sldId id="277" r:id="rId24"/>
    <p:sldId id="279" r:id="rId25"/>
    <p:sldId id="28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95" autoAdjust="0"/>
    <p:restoredTop sz="93333" autoAdjust="0"/>
  </p:normalViewPr>
  <p:slideViewPr>
    <p:cSldViewPr>
      <p:cViewPr varScale="1">
        <p:scale>
          <a:sx n="74" d="100"/>
          <a:sy n="74" d="100"/>
        </p:scale>
        <p:origin x="-190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DD6B1E-7BB7-4935-A1E6-C2D73E07946F}" type="datetimeFigureOut">
              <a:rPr lang="en-AU" smtClean="0"/>
              <a:pPr/>
              <a:t>17/09/2013</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0C562B-BFA1-44A9-A7F7-DE0151D548BE}" type="slidenum">
              <a:rPr lang="en-AU" smtClean="0"/>
              <a:pPr/>
              <a:t>‹#›</a:t>
            </a:fld>
            <a:endParaRPr lang="en-AU"/>
          </a:p>
        </p:txBody>
      </p:sp>
    </p:spTree>
    <p:extLst>
      <p:ext uri="{BB962C8B-B14F-4D97-AF65-F5344CB8AC3E}">
        <p14:creationId xmlns:p14="http://schemas.microsoft.com/office/powerpoint/2010/main" val="3138414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6C0C562B-BFA1-44A9-A7F7-DE0151D548BE}" type="slidenum">
              <a:rPr lang="en-AU" smtClean="0"/>
              <a:pPr/>
              <a:t>21</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F67CC93-8CE8-44A8-9E15-2B801CD5EDC8}" type="datetimeFigureOut">
              <a:rPr lang="en-US" smtClean="0"/>
              <a:pPr/>
              <a:t>9/17/2013</a:t>
            </a:fld>
            <a:endParaRPr lang="en-AU" dirty="0"/>
          </a:p>
        </p:txBody>
      </p:sp>
      <p:sp>
        <p:nvSpPr>
          <p:cNvPr id="17" name="Footer Placeholder 16"/>
          <p:cNvSpPr>
            <a:spLocks noGrp="1"/>
          </p:cNvSpPr>
          <p:nvPr>
            <p:ph type="ftr" sz="quarter" idx="11"/>
          </p:nvPr>
        </p:nvSpPr>
        <p:spPr/>
        <p:txBody>
          <a:bodyPr/>
          <a:lstStyle/>
          <a:p>
            <a:endParaRPr lang="en-AU"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53033B5A-0EDB-4ABB-83ED-4FF65B570A6E}" type="slidenum">
              <a:rPr lang="en-AU" smtClean="0"/>
              <a:pPr/>
              <a:t>‹#›</a:t>
            </a:fld>
            <a:endParaRPr lang="en-AU"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67CC93-8CE8-44A8-9E15-2B801CD5EDC8}" type="datetimeFigureOut">
              <a:rPr lang="en-US" smtClean="0"/>
              <a:pPr/>
              <a:t>9/17/2013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3033B5A-0EDB-4ABB-83ED-4FF65B570A6E}" type="slidenum">
              <a:rPr lang="en-AU" smtClean="0"/>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67CC93-8CE8-44A8-9E15-2B801CD5EDC8}" type="datetimeFigureOut">
              <a:rPr lang="en-US" smtClean="0"/>
              <a:pPr/>
              <a:t>9/17/2013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3033B5A-0EDB-4ABB-83ED-4FF65B570A6E}" type="slidenum">
              <a:rPr lang="en-AU" smtClean="0"/>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F67CC93-8CE8-44A8-9E15-2B801CD5EDC8}" type="datetimeFigureOut">
              <a:rPr lang="en-US" smtClean="0"/>
              <a:pPr/>
              <a:t>9/17/2013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3033B5A-0EDB-4ABB-83ED-4FF65B570A6E}" type="slidenum">
              <a:rPr lang="en-AU" smtClean="0"/>
              <a:pPr/>
              <a:t>‹#›</a:t>
            </a:fld>
            <a:endParaRPr lang="en-AU"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F67CC93-8CE8-44A8-9E15-2B801CD5EDC8}" type="datetimeFigureOut">
              <a:rPr lang="en-US" smtClean="0"/>
              <a:pPr/>
              <a:t>9/17/2013</a:t>
            </a:fld>
            <a:endParaRPr lang="en-AU" dirty="0"/>
          </a:p>
        </p:txBody>
      </p:sp>
      <p:sp>
        <p:nvSpPr>
          <p:cNvPr id="5" name="Footer Placeholder 4"/>
          <p:cNvSpPr>
            <a:spLocks noGrp="1"/>
          </p:cNvSpPr>
          <p:nvPr>
            <p:ph type="ftr" sz="quarter" idx="11"/>
          </p:nvPr>
        </p:nvSpPr>
        <p:spPr>
          <a:xfrm>
            <a:off x="800100" y="6172200"/>
            <a:ext cx="4000500" cy="457200"/>
          </a:xfrm>
        </p:spPr>
        <p:txBody>
          <a:bodyPr/>
          <a:lstStyle/>
          <a:p>
            <a:endParaRPr lang="en-AU"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53033B5A-0EDB-4ABB-83ED-4FF65B570A6E}" type="slidenum">
              <a:rPr lang="en-AU" smtClean="0"/>
              <a:pPr/>
              <a:t>‹#›</a:t>
            </a:fld>
            <a:endParaRPr lang="en-AU"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F67CC93-8CE8-44A8-9E15-2B801CD5EDC8}" type="datetimeFigureOut">
              <a:rPr lang="en-US" smtClean="0"/>
              <a:pPr/>
              <a:t>9/17/2013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53033B5A-0EDB-4ABB-83ED-4FF65B570A6E}" type="slidenum">
              <a:rPr lang="en-AU" smtClean="0"/>
              <a:pPr/>
              <a:t>‹#›</a:t>
            </a:fld>
            <a:endParaRPr lang="en-AU"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F67CC93-8CE8-44A8-9E15-2B801CD5EDC8}" type="datetimeFigureOut">
              <a:rPr lang="en-US" smtClean="0"/>
              <a:pPr/>
              <a:t>9/17/2013</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53033B5A-0EDB-4ABB-83ED-4FF65B570A6E}" type="slidenum">
              <a:rPr lang="en-AU" smtClean="0"/>
              <a:pPr/>
              <a:t>‹#›</a:t>
            </a:fld>
            <a:endParaRPr lang="en-AU"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F67CC93-8CE8-44A8-9E15-2B801CD5EDC8}" type="datetimeFigureOut">
              <a:rPr lang="en-US" smtClean="0"/>
              <a:pPr/>
              <a:t>9/17/2013</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53033B5A-0EDB-4ABB-83ED-4FF65B570A6E}" type="slidenum">
              <a:rPr lang="en-AU" smtClean="0"/>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67CC93-8CE8-44A8-9E15-2B801CD5EDC8}" type="datetimeFigureOut">
              <a:rPr lang="en-US" smtClean="0"/>
              <a:pPr/>
              <a:t>9/17/2013</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53033B5A-0EDB-4ABB-83ED-4FF65B570A6E}" type="slidenum">
              <a:rPr lang="en-AU" smtClean="0"/>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F67CC93-8CE8-44A8-9E15-2B801CD5EDC8}" type="datetimeFigureOut">
              <a:rPr lang="en-US" smtClean="0"/>
              <a:pPr/>
              <a:t>9/17/2013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53033B5A-0EDB-4ABB-83ED-4FF65B570A6E}" type="slidenum">
              <a:rPr lang="en-AU" smtClean="0"/>
              <a:pPr/>
              <a:t>‹#›</a:t>
            </a:fld>
            <a:endParaRPr lang="en-AU"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F67CC93-8CE8-44A8-9E15-2B801CD5EDC8}" type="datetimeFigureOut">
              <a:rPr lang="en-US" smtClean="0"/>
              <a:pPr/>
              <a:t>9/17/2013</a:t>
            </a:fld>
            <a:endParaRPr lang="en-AU" dirty="0"/>
          </a:p>
        </p:txBody>
      </p:sp>
      <p:sp>
        <p:nvSpPr>
          <p:cNvPr id="6" name="Footer Placeholder 5"/>
          <p:cNvSpPr>
            <a:spLocks noGrp="1"/>
          </p:cNvSpPr>
          <p:nvPr>
            <p:ph type="ftr" sz="quarter" idx="11"/>
          </p:nvPr>
        </p:nvSpPr>
        <p:spPr>
          <a:xfrm>
            <a:off x="914400" y="6172200"/>
            <a:ext cx="3886200" cy="457200"/>
          </a:xfrm>
        </p:spPr>
        <p:txBody>
          <a:bodyPr/>
          <a:lstStyle/>
          <a:p>
            <a:endParaRPr lang="en-AU" dirty="0"/>
          </a:p>
        </p:txBody>
      </p:sp>
      <p:sp>
        <p:nvSpPr>
          <p:cNvPr id="7" name="Slide Number Placeholder 6"/>
          <p:cNvSpPr>
            <a:spLocks noGrp="1"/>
          </p:cNvSpPr>
          <p:nvPr>
            <p:ph type="sldNum" sz="quarter" idx="12"/>
          </p:nvPr>
        </p:nvSpPr>
        <p:spPr>
          <a:xfrm>
            <a:off x="146304" y="6208776"/>
            <a:ext cx="457200" cy="457200"/>
          </a:xfrm>
        </p:spPr>
        <p:txBody>
          <a:bodyPr/>
          <a:lstStyle/>
          <a:p>
            <a:fld id="{53033B5A-0EDB-4ABB-83ED-4FF65B570A6E}" type="slidenum">
              <a:rPr lang="en-AU" smtClean="0"/>
              <a:pPr/>
              <a:t>‹#›</a:t>
            </a:fld>
            <a:endParaRPr lang="en-AU"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F67CC93-8CE8-44A8-9E15-2B801CD5EDC8}" type="datetimeFigureOut">
              <a:rPr lang="en-US" smtClean="0"/>
              <a:pPr/>
              <a:t>9/17/2013</a:t>
            </a:fld>
            <a:endParaRPr lang="en-AU"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AU"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3033B5A-0EDB-4ABB-83ED-4FF65B570A6E}"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AU" dirty="0" smtClean="0"/>
              <a:t>The Literary Politics of Gender</a:t>
            </a:r>
          </a:p>
          <a:p>
            <a:r>
              <a:rPr lang="en-AU" dirty="0" smtClean="0"/>
              <a:t>Lecture, Week Nine</a:t>
            </a:r>
          </a:p>
          <a:p>
            <a:r>
              <a:rPr lang="en-AU" dirty="0" smtClean="0"/>
              <a:t>Pamela Niehoff</a:t>
            </a:r>
            <a:endParaRPr lang="en-AU" dirty="0"/>
          </a:p>
        </p:txBody>
      </p:sp>
      <p:sp>
        <p:nvSpPr>
          <p:cNvPr id="2" name="Title 1"/>
          <p:cNvSpPr>
            <a:spLocks noGrp="1"/>
          </p:cNvSpPr>
          <p:nvPr>
            <p:ph type="ctrTitle"/>
          </p:nvPr>
        </p:nvSpPr>
        <p:spPr/>
        <p:txBody>
          <a:bodyPr/>
          <a:lstStyle/>
          <a:p>
            <a:r>
              <a:rPr lang="en-AU" dirty="0" smtClean="0"/>
              <a:t>ACL 2009</a:t>
            </a:r>
            <a:endParaRPr lang="en-A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Gender</a:t>
            </a:r>
            <a:endParaRPr lang="en-AU" b="1" dirty="0"/>
          </a:p>
        </p:txBody>
      </p:sp>
      <p:sp>
        <p:nvSpPr>
          <p:cNvPr id="3" name="Content Placeholder 2"/>
          <p:cNvSpPr>
            <a:spLocks noGrp="1"/>
          </p:cNvSpPr>
          <p:nvPr>
            <p:ph sz="quarter" idx="1"/>
          </p:nvPr>
        </p:nvSpPr>
        <p:spPr>
          <a:xfrm>
            <a:off x="214282" y="1447800"/>
            <a:ext cx="8643998" cy="5124472"/>
          </a:xfrm>
        </p:spPr>
        <p:txBody>
          <a:bodyPr>
            <a:noAutofit/>
          </a:bodyPr>
          <a:lstStyle/>
          <a:p>
            <a:r>
              <a:rPr lang="en-AU" sz="3200" dirty="0" smtClean="0"/>
              <a:t>Some examples of gender characteristics : </a:t>
            </a:r>
          </a:p>
          <a:p>
            <a:r>
              <a:rPr lang="en-AU" sz="3200" dirty="0" smtClean="0"/>
              <a:t>In Australia (and most other countries), women earn significantly less money than men for similar work </a:t>
            </a:r>
          </a:p>
          <a:p>
            <a:r>
              <a:rPr lang="en-AU" sz="3200" dirty="0" smtClean="0"/>
              <a:t>In Vietnam, many more men than women smoke, as female smoking has not traditionally been considered appropriate </a:t>
            </a:r>
          </a:p>
          <a:p>
            <a:r>
              <a:rPr lang="en-AU" sz="3200" dirty="0" smtClean="0"/>
              <a:t>In most of the world, women do more housework than </a:t>
            </a:r>
            <a:r>
              <a:rPr lang="en-AU" sz="3200" dirty="0" smtClean="0"/>
              <a:t>men</a:t>
            </a:r>
          </a:p>
          <a:p>
            <a:pPr marL="0" indent="0">
              <a:buNone/>
            </a:pPr>
            <a:r>
              <a:rPr lang="en-AU" sz="3200" dirty="0" smtClean="0"/>
              <a:t>www.who.int/gender/whatisgender</a:t>
            </a:r>
          </a:p>
          <a:p>
            <a:pPr marL="0" indent="0">
              <a:buNone/>
            </a:pPr>
            <a:endParaRPr lang="en-AU" sz="3200" dirty="0" smtClean="0"/>
          </a:p>
          <a:p>
            <a:pPr>
              <a:buNone/>
            </a:pPr>
            <a:endParaRPr lang="en-AU"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011222"/>
          </a:xfrm>
        </p:spPr>
        <p:txBody>
          <a:bodyPr/>
          <a:lstStyle/>
          <a:p>
            <a:r>
              <a:rPr lang="en-AU" b="1" dirty="0" smtClean="0"/>
              <a:t>Gender Discrimination</a:t>
            </a:r>
            <a:endParaRPr lang="en-AU" b="1" dirty="0"/>
          </a:p>
        </p:txBody>
      </p:sp>
      <p:sp>
        <p:nvSpPr>
          <p:cNvPr id="3" name="Content Placeholder 2"/>
          <p:cNvSpPr>
            <a:spLocks noGrp="1"/>
          </p:cNvSpPr>
          <p:nvPr>
            <p:ph sz="quarter" idx="1"/>
          </p:nvPr>
        </p:nvSpPr>
        <p:spPr>
          <a:xfrm>
            <a:off x="285720" y="1447800"/>
            <a:ext cx="8572560" cy="5410200"/>
          </a:xfrm>
        </p:spPr>
        <p:txBody>
          <a:bodyPr>
            <a:normAutofit fontScale="92500" lnSpcReduction="20000"/>
          </a:bodyPr>
          <a:lstStyle/>
          <a:p>
            <a:r>
              <a:rPr lang="en-AU" dirty="0" smtClean="0"/>
              <a:t>Biological sex being a relatively stable given means that political oppression based on simple sexual difference stands out as unjust, cruel and oppressive. If for example it was decided that all people with testicles should be paid half of what people without testicles were paid for the same job there would be justifiable outrage. </a:t>
            </a:r>
          </a:p>
          <a:p>
            <a:r>
              <a:rPr lang="en-AU" dirty="0" smtClean="0"/>
              <a:t>Yet something of this kind happens the world over, justified by the subtle constructions loaded into gender categories. Thus: women are paid less because constructions of their gender render them as: </a:t>
            </a:r>
          </a:p>
          <a:p>
            <a:r>
              <a:rPr lang="en-AU" dirty="0" smtClean="0"/>
              <a:t>less capable </a:t>
            </a:r>
          </a:p>
          <a:p>
            <a:r>
              <a:rPr lang="en-AU" dirty="0" smtClean="0"/>
              <a:t>less intelligent </a:t>
            </a:r>
          </a:p>
          <a:p>
            <a:r>
              <a:rPr lang="en-AU" dirty="0" smtClean="0"/>
              <a:t>weaker and of lower stamina and more prone to illness </a:t>
            </a:r>
          </a:p>
          <a:p>
            <a:r>
              <a:rPr lang="en-AU" dirty="0" smtClean="0"/>
              <a:t>less reliable </a:t>
            </a:r>
          </a:p>
          <a:p>
            <a:r>
              <a:rPr lang="en-AU" dirty="0" smtClean="0"/>
              <a:t>more emotionally needy</a:t>
            </a:r>
          </a:p>
          <a:p>
            <a:endParaRPr lang="en-A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Gender Discrimination</a:t>
            </a:r>
            <a:endParaRPr lang="en-AU" dirty="0"/>
          </a:p>
        </p:txBody>
      </p:sp>
      <p:sp>
        <p:nvSpPr>
          <p:cNvPr id="3" name="Content Placeholder 2"/>
          <p:cNvSpPr>
            <a:spLocks noGrp="1"/>
          </p:cNvSpPr>
          <p:nvPr>
            <p:ph sz="quarter" idx="1"/>
          </p:nvPr>
        </p:nvSpPr>
        <p:spPr>
          <a:xfrm>
            <a:off x="214282" y="1447800"/>
            <a:ext cx="8643998" cy="5124472"/>
          </a:xfrm>
        </p:spPr>
        <p:txBody>
          <a:bodyPr>
            <a:normAutofit/>
          </a:bodyPr>
          <a:lstStyle/>
          <a:p>
            <a:r>
              <a:rPr lang="en-AU" dirty="0" smtClean="0"/>
              <a:t>Women are not paid less because of their biological differences to men.  They're paid less because the people with these physical characteristics are deemed by culture to be of lesser economic value. </a:t>
            </a:r>
          </a:p>
          <a:p>
            <a:r>
              <a:rPr lang="en-AU" dirty="0" smtClean="0"/>
              <a:t>A whole series of social rewards, benefits and responsibilities (ie power) are therefore distributed according to what are contingent and historically changing assumptions about male and female characteristics. </a:t>
            </a:r>
          </a:p>
          <a:p>
            <a:r>
              <a:rPr lang="en-AU" dirty="0" smtClean="0"/>
              <a:t>Gender politics then are movements and actions designed to continue or disrupt constructions of gender in order to impact on the way power is distributed. </a:t>
            </a:r>
          </a:p>
          <a:p>
            <a:endParaRPr lang="en-A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smtClean="0"/>
              <a:t>Gender Politics in Australia Today</a:t>
            </a:r>
            <a:endParaRPr lang="en-AU" b="1" dirty="0"/>
          </a:p>
        </p:txBody>
      </p:sp>
      <p:sp>
        <p:nvSpPr>
          <p:cNvPr id="3" name="Content Placeholder 2"/>
          <p:cNvSpPr>
            <a:spLocks noGrp="1"/>
          </p:cNvSpPr>
          <p:nvPr>
            <p:ph sz="quarter" idx="1"/>
          </p:nvPr>
        </p:nvSpPr>
        <p:spPr>
          <a:xfrm>
            <a:off x="179512" y="1340768"/>
            <a:ext cx="8472518" cy="6133154"/>
          </a:xfrm>
        </p:spPr>
        <p:txBody>
          <a:bodyPr>
            <a:normAutofit/>
          </a:bodyPr>
          <a:lstStyle/>
          <a:p>
            <a:r>
              <a:rPr lang="en-AU" sz="2800" dirty="0" smtClean="0"/>
              <a:t>As feminist author Anne Summers recently pointed out, despite the fact that women outnumber “male graduates in most faculties, this is not reflected in women's overall workforce participation rate. This June it was 58.7 per cent, compared with 72.1 per cent for men”  (2010)</a:t>
            </a:r>
          </a:p>
          <a:p>
            <a:pPr>
              <a:buNone/>
            </a:pPr>
            <a:endParaRPr lang="en-AU" sz="2800" dirty="0" smtClean="0"/>
          </a:p>
          <a:p>
            <a:r>
              <a:rPr lang="en-AU" sz="2800" dirty="0" smtClean="0"/>
              <a:t>Summers also points out that “when it comes to women aged 25 to 44, the prime child-bearing years, Australia has the second-lowest participation rate in the entire OECD, according to a Productivity Commission report in 2006.”  </a:t>
            </a:r>
          </a:p>
          <a:p>
            <a:endParaRPr lang="en-A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22114"/>
          </a:xfrm>
        </p:spPr>
        <p:txBody>
          <a:bodyPr>
            <a:normAutofit/>
          </a:bodyPr>
          <a:lstStyle/>
          <a:p>
            <a:r>
              <a:rPr lang="en-AU" b="1" dirty="0" smtClean="0"/>
              <a:t>The Literary Politics of Gender </a:t>
            </a:r>
            <a:endParaRPr lang="en-AU" dirty="0"/>
          </a:p>
        </p:txBody>
      </p:sp>
      <p:sp>
        <p:nvSpPr>
          <p:cNvPr id="3" name="Content Placeholder 2"/>
          <p:cNvSpPr>
            <a:spLocks noGrp="1"/>
          </p:cNvSpPr>
          <p:nvPr>
            <p:ph sz="quarter" idx="1"/>
          </p:nvPr>
        </p:nvSpPr>
        <p:spPr>
          <a:xfrm>
            <a:off x="214282" y="1447800"/>
            <a:ext cx="8472518" cy="5124472"/>
          </a:xfrm>
        </p:spPr>
        <p:txBody>
          <a:bodyPr>
            <a:normAutofit fontScale="92500"/>
          </a:bodyPr>
          <a:lstStyle/>
          <a:p>
            <a:r>
              <a:rPr lang="en-AU" dirty="0" smtClean="0"/>
              <a:t>There are two aspects to the literary politics of gender.</a:t>
            </a:r>
          </a:p>
          <a:p>
            <a:pPr marL="514350" indent="-514350">
              <a:buNone/>
            </a:pPr>
            <a:r>
              <a:rPr lang="en-AU" dirty="0" smtClean="0"/>
              <a:t>	The first is an industrial question: who gets to write, publish, review in the literary world? How is the literary public sphere organised politically? Who holds the powerful positions; who does the donkey work?</a:t>
            </a:r>
          </a:p>
          <a:p>
            <a:pPr marL="514350" indent="-514350">
              <a:buNone/>
            </a:pPr>
            <a:r>
              <a:rPr lang="en-AU" dirty="0" smtClean="0"/>
              <a:t>	The answer is predictable. Men hold power; women represent the bottom layer of the literature industry as lowly paid workers and consumers. But there have been times in the history of literature where its dominant practitioners have been women. There are periods in Australian history when women writers at least achieved equality of presence and the 1930s and the 1980s are two such moments.</a:t>
            </a:r>
          </a:p>
          <a:p>
            <a:pPr marL="514350" indent="-514350">
              <a:buNone/>
            </a:pPr>
            <a:endParaRPr lang="en-AU" dirty="0" smtClean="0"/>
          </a:p>
          <a:p>
            <a:endParaRPr lang="en-A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The Literary Politics of Gender </a:t>
            </a:r>
            <a:endParaRPr lang="en-AU" dirty="0"/>
          </a:p>
        </p:txBody>
      </p:sp>
      <p:sp>
        <p:nvSpPr>
          <p:cNvPr id="3" name="Content Placeholder 2"/>
          <p:cNvSpPr>
            <a:spLocks noGrp="1"/>
          </p:cNvSpPr>
          <p:nvPr>
            <p:ph sz="quarter" idx="1"/>
          </p:nvPr>
        </p:nvSpPr>
        <p:spPr>
          <a:xfrm>
            <a:off x="285720" y="1447800"/>
            <a:ext cx="8643998" cy="5124472"/>
          </a:xfrm>
        </p:spPr>
        <p:txBody>
          <a:bodyPr/>
          <a:lstStyle/>
          <a:p>
            <a:r>
              <a:rPr lang="en-AU" dirty="0" smtClean="0"/>
              <a:t>The second aspect of the literary politics of gender refers to the way gender is played out in literary texts and practices. It refers to the way gender is represented, constructed and critiqued in literary and critical texts. </a:t>
            </a:r>
          </a:p>
          <a:p>
            <a:endParaRPr lang="en-AU" dirty="0" smtClean="0"/>
          </a:p>
          <a:p>
            <a:r>
              <a:rPr lang="en-AU" dirty="0" smtClean="0"/>
              <a:t>How has gender been represented in the texts you’ve read so far in this unit?  </a:t>
            </a:r>
          </a:p>
          <a:p>
            <a:r>
              <a:rPr lang="en-AU" dirty="0" smtClean="0"/>
              <a:t>How have the female characters been represented when compared with the male characters?  </a:t>
            </a:r>
          </a:p>
          <a:p>
            <a:r>
              <a:rPr lang="en-AU" dirty="0" smtClean="0"/>
              <a:t>Are there any common themes in these texts?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15416"/>
            <a:ext cx="7772400" cy="1368152"/>
          </a:xfrm>
        </p:spPr>
        <p:txBody>
          <a:bodyPr/>
          <a:lstStyle/>
          <a:p>
            <a:r>
              <a:rPr lang="en-AU" b="1" dirty="0" smtClean="0"/>
              <a:t>Gender in Australian Literature</a:t>
            </a:r>
            <a:endParaRPr lang="en-AU" b="1" dirty="0"/>
          </a:p>
        </p:txBody>
      </p:sp>
      <p:sp>
        <p:nvSpPr>
          <p:cNvPr id="3" name="Content Placeholder 2"/>
          <p:cNvSpPr>
            <a:spLocks noGrp="1"/>
          </p:cNvSpPr>
          <p:nvPr>
            <p:ph sz="quarter" idx="1"/>
          </p:nvPr>
        </p:nvSpPr>
        <p:spPr>
          <a:xfrm>
            <a:off x="296819" y="1196752"/>
            <a:ext cx="8858280" cy="5400600"/>
          </a:xfrm>
        </p:spPr>
        <p:txBody>
          <a:bodyPr>
            <a:normAutofit fontScale="92500" lnSpcReduction="10000"/>
          </a:bodyPr>
          <a:lstStyle/>
          <a:p>
            <a:r>
              <a:rPr lang="en-AU" sz="2200" dirty="0" smtClean="0"/>
              <a:t>In 1971, Canadian writer Margaret Atwood noted that:</a:t>
            </a:r>
          </a:p>
          <a:p>
            <a:pPr>
              <a:buNone/>
            </a:pPr>
            <a:r>
              <a:rPr lang="en-AU" sz="2200" dirty="0" smtClean="0"/>
              <a:t>	“most books in this society are written by men, and so are most reviews . . . likewise women reviewers tended to be reviewing books by women rather than books by men” (Atwood, cited in Eagleton 1986, p.75). </a:t>
            </a:r>
          </a:p>
          <a:p>
            <a:r>
              <a:rPr lang="en-AU" sz="2200" dirty="0" smtClean="0"/>
              <a:t>In 2010 VIDA (an organisation representing women in the literary arts ) completed a survey which found that “prestigious international literary journals reviewed far more books by men than by women, and used far more male reviewers than female reviewers” (Romei, 2007).</a:t>
            </a:r>
          </a:p>
          <a:p>
            <a:r>
              <a:rPr lang="en-AU" sz="2200" dirty="0" smtClean="0"/>
              <a:t>Despite the forty years which have passed between Atwood’s observation and the findings of VIDA - years which have apparently opened the world up to women in new and incredible ways - the discrepancies between how male and female authors are regarded cannot be ignored.  </a:t>
            </a:r>
          </a:p>
          <a:p>
            <a:r>
              <a:rPr lang="en-AU" sz="2200" dirty="0" smtClean="0"/>
              <a:t>http://www.sophiecunningham.com</a:t>
            </a:r>
          </a:p>
          <a:p>
            <a:r>
              <a:rPr lang="en-AU" sz="2200" dirty="0" smtClean="0"/>
              <a:t>In 2013 the lucrative Stella Prize, a </a:t>
            </a:r>
            <a:r>
              <a:rPr lang="en-AU" sz="2200" dirty="0"/>
              <a:t>w</a:t>
            </a:r>
            <a:r>
              <a:rPr lang="en-AU" sz="2200" dirty="0" smtClean="0"/>
              <a:t>omen-only literary award, was founded by a group of women to counteract the male-dominated Miles Franklin Award. Since its launch in 1957 a woman has won the Miles Franklin only 14 times. See thestellaprize.com.au.</a:t>
            </a:r>
          </a:p>
          <a:p>
            <a:endParaRPr lang="en-AU" sz="2200" dirty="0" smtClean="0"/>
          </a:p>
          <a:p>
            <a:endParaRPr lang="en-AU" sz="2200" dirty="0" smtClean="0"/>
          </a:p>
          <a:p>
            <a:endParaRPr lang="en-AU" dirty="0" smtClean="0"/>
          </a:p>
          <a:p>
            <a:endParaRPr lang="en-A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357166"/>
            <a:ext cx="7772400" cy="1357322"/>
          </a:xfrm>
        </p:spPr>
        <p:txBody>
          <a:bodyPr>
            <a:noAutofit/>
          </a:bodyPr>
          <a:lstStyle/>
          <a:p>
            <a:pPr lvl="0"/>
            <a:r>
              <a:rPr lang="en-AU" sz="2800" b="1" dirty="0" smtClean="0"/>
              <a:t>Schaffer uses Hélène </a:t>
            </a:r>
            <a:r>
              <a:rPr lang="en-AU" sz="2800" b="1" dirty="0" err="1" smtClean="0"/>
              <a:t>Cixous</a:t>
            </a:r>
            <a:r>
              <a:rPr lang="en-AU" sz="2800" b="1" dirty="0" smtClean="0"/>
              <a:t>’ notion of binaries to reveal the way in which male and female writers have been perceived. </a:t>
            </a:r>
            <a:endParaRPr lang="en-AU" sz="2800" dirty="0"/>
          </a:p>
        </p:txBody>
      </p:sp>
      <p:sp>
        <p:nvSpPr>
          <p:cNvPr id="5" name="Content Placeholder 4"/>
          <p:cNvSpPr>
            <a:spLocks noGrp="1"/>
          </p:cNvSpPr>
          <p:nvPr>
            <p:ph sz="quarter" idx="1"/>
          </p:nvPr>
        </p:nvSpPr>
        <p:spPr>
          <a:xfrm>
            <a:off x="914400" y="1714488"/>
            <a:ext cx="3749040" cy="4305312"/>
          </a:xfrm>
        </p:spPr>
        <p:txBody>
          <a:bodyPr>
            <a:normAutofit lnSpcReduction="10000"/>
          </a:bodyPr>
          <a:lstStyle/>
          <a:p>
            <a:pPr>
              <a:buNone/>
            </a:pPr>
            <a:r>
              <a:rPr lang="en-AU" b="1" dirty="0" smtClean="0"/>
              <a:t>Writers:</a:t>
            </a:r>
          </a:p>
          <a:p>
            <a:pPr>
              <a:buNone/>
            </a:pPr>
            <a:endParaRPr lang="en-AU" b="1" dirty="0" smtClean="0"/>
          </a:p>
          <a:p>
            <a:pPr>
              <a:buNone/>
            </a:pPr>
            <a:r>
              <a:rPr lang="en-AU" dirty="0" smtClean="0"/>
              <a:t>Superior</a:t>
            </a:r>
          </a:p>
          <a:p>
            <a:pPr>
              <a:buNone/>
            </a:pPr>
            <a:r>
              <a:rPr lang="en-AU" dirty="0" smtClean="0"/>
              <a:t>Objective</a:t>
            </a:r>
          </a:p>
          <a:p>
            <a:pPr>
              <a:buNone/>
            </a:pPr>
            <a:r>
              <a:rPr lang="en-AU" dirty="0" smtClean="0"/>
              <a:t>Masterly</a:t>
            </a:r>
          </a:p>
          <a:p>
            <a:pPr>
              <a:buNone/>
            </a:pPr>
            <a:r>
              <a:rPr lang="en-AU" dirty="0" smtClean="0"/>
              <a:t>Logical</a:t>
            </a:r>
          </a:p>
          <a:p>
            <a:pPr>
              <a:buNone/>
            </a:pPr>
            <a:r>
              <a:rPr lang="en-AU" dirty="0" smtClean="0"/>
              <a:t>Dominance of reason</a:t>
            </a:r>
          </a:p>
          <a:p>
            <a:pPr>
              <a:buNone/>
            </a:pPr>
            <a:r>
              <a:rPr lang="en-AU" dirty="0" smtClean="0"/>
              <a:t>Bush realism</a:t>
            </a:r>
          </a:p>
          <a:p>
            <a:pPr>
              <a:buNone/>
            </a:pPr>
            <a:r>
              <a:rPr lang="en-AU" dirty="0" smtClean="0"/>
              <a:t>Australian short story</a:t>
            </a:r>
          </a:p>
          <a:p>
            <a:pPr>
              <a:buNone/>
            </a:pPr>
            <a:endParaRPr lang="en-AU" b="1" i="1" dirty="0" smtClean="0"/>
          </a:p>
          <a:p>
            <a:pPr>
              <a:buNone/>
            </a:pPr>
            <a:endParaRPr lang="en-AU" b="1" dirty="0" smtClean="0"/>
          </a:p>
          <a:p>
            <a:pPr>
              <a:buNone/>
            </a:pPr>
            <a:endParaRPr lang="en-AU" dirty="0"/>
          </a:p>
        </p:txBody>
      </p:sp>
      <p:sp>
        <p:nvSpPr>
          <p:cNvPr id="6" name="Content Placeholder 5"/>
          <p:cNvSpPr>
            <a:spLocks noGrp="1"/>
          </p:cNvSpPr>
          <p:nvPr>
            <p:ph sz="quarter" idx="2"/>
          </p:nvPr>
        </p:nvSpPr>
        <p:spPr>
          <a:xfrm>
            <a:off x="4933950" y="1714488"/>
            <a:ext cx="3749040" cy="4305312"/>
          </a:xfrm>
        </p:spPr>
        <p:txBody>
          <a:bodyPr>
            <a:normAutofit lnSpcReduction="10000"/>
          </a:bodyPr>
          <a:lstStyle/>
          <a:p>
            <a:pPr>
              <a:buNone/>
            </a:pPr>
            <a:r>
              <a:rPr lang="en-AU" b="1" dirty="0" smtClean="0"/>
              <a:t>Women Writers</a:t>
            </a:r>
          </a:p>
          <a:p>
            <a:endParaRPr lang="en-AU" b="1" dirty="0" smtClean="0"/>
          </a:p>
          <a:p>
            <a:pPr>
              <a:buNone/>
            </a:pPr>
            <a:r>
              <a:rPr lang="en-AU" dirty="0" smtClean="0"/>
              <a:t>Inferior</a:t>
            </a:r>
          </a:p>
          <a:p>
            <a:pPr>
              <a:buNone/>
            </a:pPr>
            <a:r>
              <a:rPr lang="en-AU" dirty="0" smtClean="0"/>
              <a:t>Subjective</a:t>
            </a:r>
          </a:p>
          <a:p>
            <a:pPr>
              <a:buNone/>
            </a:pPr>
            <a:r>
              <a:rPr lang="en-AU" dirty="0" smtClean="0"/>
              <a:t>Obsessional</a:t>
            </a:r>
          </a:p>
          <a:p>
            <a:pPr>
              <a:buNone/>
            </a:pPr>
            <a:r>
              <a:rPr lang="en-AU" dirty="0" smtClean="0"/>
              <a:t>Intuitive</a:t>
            </a:r>
          </a:p>
          <a:p>
            <a:pPr>
              <a:buNone/>
            </a:pPr>
            <a:r>
              <a:rPr lang="en-AU" dirty="0" smtClean="0"/>
              <a:t>Dominance of feeling</a:t>
            </a:r>
          </a:p>
          <a:p>
            <a:pPr>
              <a:buNone/>
            </a:pPr>
            <a:r>
              <a:rPr lang="en-AU" dirty="0" smtClean="0"/>
              <a:t>Melodrama/nightmare vision</a:t>
            </a:r>
          </a:p>
          <a:p>
            <a:pPr>
              <a:buNone/>
            </a:pPr>
            <a:r>
              <a:rPr lang="en-AU" dirty="0" smtClean="0"/>
              <a:t>Popular genre</a:t>
            </a:r>
          </a:p>
          <a:p>
            <a:pPr>
              <a:buNone/>
            </a:pPr>
            <a:endParaRPr lang="en-AU"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Gender in this week’s readings</a:t>
            </a:r>
            <a:endParaRPr lang="en-AU" b="1" dirty="0"/>
          </a:p>
        </p:txBody>
      </p:sp>
      <p:sp>
        <p:nvSpPr>
          <p:cNvPr id="3" name="Content Placeholder 2"/>
          <p:cNvSpPr>
            <a:spLocks noGrp="1"/>
          </p:cNvSpPr>
          <p:nvPr>
            <p:ph sz="quarter" idx="1"/>
          </p:nvPr>
        </p:nvSpPr>
        <p:spPr>
          <a:xfrm>
            <a:off x="285720" y="1447800"/>
            <a:ext cx="8643998" cy="5053034"/>
          </a:xfrm>
        </p:spPr>
        <p:txBody>
          <a:bodyPr>
            <a:normAutofit fontScale="92500" lnSpcReduction="20000"/>
          </a:bodyPr>
          <a:lstStyle/>
          <a:p>
            <a:pPr>
              <a:buNone/>
            </a:pPr>
            <a:r>
              <a:rPr lang="en-AU" dirty="0" smtClean="0"/>
              <a:t>	</a:t>
            </a:r>
            <a:r>
              <a:rPr lang="en-AU" sz="3200" dirty="0" smtClean="0"/>
              <a:t>Perhaps the most interesting thing about the three short stories we read this week is the way they triangulate a number of themes, characters and issues: </a:t>
            </a:r>
          </a:p>
          <a:p>
            <a:pPr>
              <a:buNone/>
            </a:pPr>
            <a:endParaRPr lang="en-AU" sz="3200" dirty="0" smtClean="0"/>
          </a:p>
          <a:p>
            <a:pPr lvl="0"/>
            <a:r>
              <a:rPr lang="en-AU" sz="3200" dirty="0" smtClean="0"/>
              <a:t>Each of them has a rural setting </a:t>
            </a:r>
          </a:p>
          <a:p>
            <a:pPr lvl="0"/>
            <a:r>
              <a:rPr lang="en-AU" sz="3200" dirty="0" smtClean="0"/>
              <a:t>The bush hut is a vital aspect of the stories and in which significant action takes place </a:t>
            </a:r>
          </a:p>
          <a:p>
            <a:pPr lvl="0"/>
            <a:r>
              <a:rPr lang="en-AU" sz="3200" dirty="0" smtClean="0"/>
              <a:t>Tension and violence between men and women are at the forefront</a:t>
            </a:r>
          </a:p>
          <a:p>
            <a:pPr lvl="0"/>
            <a:r>
              <a:rPr lang="en-AU" sz="3200" dirty="0" smtClean="0"/>
              <a:t>The gender division of labour is portrayed - perhaps to an extreme </a:t>
            </a:r>
          </a:p>
          <a:p>
            <a:endParaRPr lang="en-AU" sz="3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6632"/>
            <a:ext cx="7772400" cy="1301006"/>
          </a:xfrm>
        </p:spPr>
        <p:txBody>
          <a:bodyPr>
            <a:normAutofit/>
          </a:bodyPr>
          <a:lstStyle/>
          <a:p>
            <a:r>
              <a:rPr lang="en-AU" b="1" dirty="0" smtClean="0"/>
              <a:t>'The Drover's Wife’ (1892)</a:t>
            </a:r>
            <a:endParaRPr lang="en-AU" b="1" dirty="0"/>
          </a:p>
        </p:txBody>
      </p:sp>
      <p:sp>
        <p:nvSpPr>
          <p:cNvPr id="3" name="Content Placeholder 2"/>
          <p:cNvSpPr>
            <a:spLocks noGrp="1"/>
          </p:cNvSpPr>
          <p:nvPr>
            <p:ph sz="quarter" idx="1"/>
          </p:nvPr>
        </p:nvSpPr>
        <p:spPr>
          <a:xfrm>
            <a:off x="285720" y="1447800"/>
            <a:ext cx="8715436" cy="5124472"/>
          </a:xfrm>
        </p:spPr>
        <p:txBody>
          <a:bodyPr>
            <a:normAutofit fontScale="85000" lnSpcReduction="20000"/>
          </a:bodyPr>
          <a:lstStyle/>
          <a:p>
            <a:r>
              <a:rPr lang="en-AU" dirty="0" smtClean="0"/>
              <a:t>One of Henry Lawson's most famous stories, it tells of a woman whose husband has been away for six months and who has to manage the farm and the children on her own. She is heroic but she is also incapable of doing the job perfectly well. She could do with her husband being about but she won't grizzle. In many ways she is the embodiment of the perfect wife (and foil) for the idealised bushman.</a:t>
            </a:r>
          </a:p>
          <a:p>
            <a:r>
              <a:rPr lang="en-AU" dirty="0" smtClean="0"/>
              <a:t>The action of the story surrounds the presence of a snake which endangers her family. She spends the night vigilantly protecting the children and in the end (with the help of the dog and one of the children) kills the snake to avert disaster. Again she copes, but again she shows strain in coping. Something the son recognises at the conclusion.</a:t>
            </a:r>
          </a:p>
          <a:p>
            <a:r>
              <a:rPr lang="en-AU" dirty="0" smtClean="0"/>
              <a:t>Reading this story via Lake we can see how the woman represents defeated femininity: "As a girl she built, we suppose, the usual air-castles, but all her girlish hopes and aspirations are dead" (237).</a:t>
            </a:r>
          </a:p>
          <a:p>
            <a:endParaRPr lang="en-A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smtClean="0"/>
              <a:t>The Struggle for the Australian Story</a:t>
            </a:r>
            <a:endParaRPr lang="en-AU" b="1" dirty="0"/>
          </a:p>
        </p:txBody>
      </p:sp>
      <p:sp>
        <p:nvSpPr>
          <p:cNvPr id="3" name="Content Placeholder 2"/>
          <p:cNvSpPr>
            <a:spLocks noGrp="1"/>
          </p:cNvSpPr>
          <p:nvPr>
            <p:ph sz="quarter" idx="1"/>
          </p:nvPr>
        </p:nvSpPr>
        <p:spPr>
          <a:xfrm>
            <a:off x="285720" y="1447800"/>
            <a:ext cx="8858280" cy="5053034"/>
          </a:xfrm>
        </p:spPr>
        <p:txBody>
          <a:bodyPr>
            <a:normAutofit fontScale="92500" lnSpcReduction="10000"/>
          </a:bodyPr>
          <a:lstStyle/>
          <a:p>
            <a:r>
              <a:rPr lang="en-AU" dirty="0" smtClean="0"/>
              <a:t>Conventional histories once had it that in the late 1800s two master narratives were tussling for control of the Australian story: </a:t>
            </a:r>
          </a:p>
          <a:p>
            <a:r>
              <a:rPr lang="en-AU" dirty="0" smtClean="0"/>
              <a:t>Nation - Australia was coming together as a nation independent of Britain and any other country. </a:t>
            </a:r>
          </a:p>
          <a:p>
            <a:r>
              <a:rPr lang="en-AU" dirty="0" smtClean="0"/>
              <a:t>Class - what was emerging in Australia was a society in which the working class was acknowledged as the primary and most significant class.</a:t>
            </a:r>
          </a:p>
          <a:p>
            <a:r>
              <a:rPr lang="en-AU" dirty="0" smtClean="0"/>
              <a:t>Yet there was a third, hidden narrative of sex and gender and the clash between masculine and feminine perspectives. This perspective or discourse was defeated but not lost and remains in the archive. </a:t>
            </a:r>
          </a:p>
          <a:p>
            <a:r>
              <a:rPr lang="en-AU" dirty="0" smtClean="0"/>
              <a:t>Marilyn Lake and Kay Schaffer's arguments contribute to our understanding of this third current. </a:t>
            </a:r>
          </a:p>
          <a:p>
            <a:endParaRPr lang="en-A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Pamela\Pamela Niehoff 3.jpg"/>
          <p:cNvPicPr>
            <a:picLocks noChangeAspect="1" noChangeArrowheads="1"/>
          </p:cNvPicPr>
          <p:nvPr/>
        </p:nvPicPr>
        <p:blipFill>
          <a:blip r:embed="rId2" cstate="print"/>
          <a:srcRect/>
          <a:stretch>
            <a:fillRect/>
          </a:stretch>
        </p:blipFill>
        <p:spPr bwMode="auto">
          <a:xfrm>
            <a:off x="2627784" y="332656"/>
            <a:ext cx="4104456" cy="5794094"/>
          </a:xfrm>
          <a:prstGeom prst="rect">
            <a:avLst/>
          </a:prstGeom>
          <a:noFill/>
        </p:spPr>
      </p:pic>
      <p:sp>
        <p:nvSpPr>
          <p:cNvPr id="6" name="TextBox 5"/>
          <p:cNvSpPr txBox="1"/>
          <p:nvPr/>
        </p:nvSpPr>
        <p:spPr>
          <a:xfrm>
            <a:off x="3563888" y="6237312"/>
            <a:ext cx="2448272" cy="369332"/>
          </a:xfrm>
          <a:prstGeom prst="rect">
            <a:avLst/>
          </a:prstGeom>
          <a:noFill/>
        </p:spPr>
        <p:txBody>
          <a:bodyPr wrap="square" rtlCol="0">
            <a:spAutoFit/>
          </a:bodyPr>
          <a:lstStyle/>
          <a:p>
            <a:r>
              <a:rPr lang="en-AU" dirty="0" smtClean="0"/>
              <a:t>Henry Lawson 1900</a:t>
            </a:r>
            <a:endParaRPr lang="en-A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amela\Tuesday 4 Sep - Pamela Niehoff\Pamela Niehoff 1.jpg"/>
          <p:cNvPicPr>
            <a:picLocks noChangeAspect="1" noChangeArrowheads="1"/>
          </p:cNvPicPr>
          <p:nvPr/>
        </p:nvPicPr>
        <p:blipFill>
          <a:blip r:embed="rId3" cstate="print"/>
          <a:srcRect/>
          <a:stretch>
            <a:fillRect/>
          </a:stretch>
        </p:blipFill>
        <p:spPr bwMode="auto">
          <a:xfrm>
            <a:off x="2411760" y="188640"/>
            <a:ext cx="4032448" cy="5976664"/>
          </a:xfrm>
          <a:prstGeom prst="rect">
            <a:avLst/>
          </a:prstGeom>
          <a:noFill/>
        </p:spPr>
      </p:pic>
      <p:sp>
        <p:nvSpPr>
          <p:cNvPr id="3" name="TextBox 2"/>
          <p:cNvSpPr txBox="1"/>
          <p:nvPr/>
        </p:nvSpPr>
        <p:spPr>
          <a:xfrm>
            <a:off x="3095836" y="6165304"/>
            <a:ext cx="2844316" cy="369332"/>
          </a:xfrm>
          <a:prstGeom prst="rect">
            <a:avLst/>
          </a:prstGeom>
          <a:noFill/>
        </p:spPr>
        <p:txBody>
          <a:bodyPr wrap="square" rtlCol="0">
            <a:spAutoFit/>
          </a:bodyPr>
          <a:lstStyle/>
          <a:p>
            <a:r>
              <a:rPr lang="en-AU" dirty="0" smtClean="0"/>
              <a:t>Barbara Baynton c.1903 </a:t>
            </a:r>
            <a:endParaRPr lang="en-A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smtClean="0"/>
              <a:t>Barbara Baynton: 'Squeaker's Mate' and 'The Chosen Vessel’</a:t>
            </a:r>
            <a:endParaRPr lang="en-AU" b="1" dirty="0"/>
          </a:p>
        </p:txBody>
      </p:sp>
      <p:sp>
        <p:nvSpPr>
          <p:cNvPr id="3" name="Content Placeholder 2"/>
          <p:cNvSpPr>
            <a:spLocks noGrp="1"/>
          </p:cNvSpPr>
          <p:nvPr>
            <p:ph sz="quarter" idx="1"/>
          </p:nvPr>
        </p:nvSpPr>
        <p:spPr>
          <a:xfrm>
            <a:off x="285720" y="1340768"/>
            <a:ext cx="8643998" cy="5231504"/>
          </a:xfrm>
        </p:spPr>
        <p:txBody>
          <a:bodyPr>
            <a:normAutofit lnSpcReduction="10000"/>
          </a:bodyPr>
          <a:lstStyle/>
          <a:p>
            <a:r>
              <a:rPr lang="en-AU" dirty="0" smtClean="0"/>
              <a:t>Baynton's two stories represent very different positions from Lawson's. In 'Squeaker's Mate' and 'The Chosen Vessel' from her collection of stories </a:t>
            </a:r>
            <a:r>
              <a:rPr lang="en-AU" i="1" dirty="0" smtClean="0"/>
              <a:t>Bush Studies </a:t>
            </a:r>
            <a:r>
              <a:rPr lang="en-AU" dirty="0" smtClean="0"/>
              <a:t>(1902)</a:t>
            </a:r>
            <a:r>
              <a:rPr lang="en-AU" i="1" dirty="0" smtClean="0"/>
              <a:t> </a:t>
            </a:r>
            <a:r>
              <a:rPr lang="en-AU" dirty="0" smtClean="0"/>
              <a:t>men are represented as </a:t>
            </a:r>
          </a:p>
          <a:p>
            <a:pPr lvl="0"/>
            <a:r>
              <a:rPr lang="en-AU" dirty="0" smtClean="0"/>
              <a:t>lazy </a:t>
            </a:r>
          </a:p>
          <a:p>
            <a:pPr lvl="0"/>
            <a:r>
              <a:rPr lang="en-AU" dirty="0" smtClean="0"/>
              <a:t>stupid</a:t>
            </a:r>
          </a:p>
          <a:p>
            <a:pPr lvl="0"/>
            <a:r>
              <a:rPr lang="en-AU" dirty="0" smtClean="0"/>
              <a:t>selfish</a:t>
            </a:r>
          </a:p>
          <a:p>
            <a:pPr lvl="0"/>
            <a:r>
              <a:rPr lang="en-AU" dirty="0" smtClean="0"/>
              <a:t>cruel</a:t>
            </a:r>
          </a:p>
          <a:p>
            <a:pPr lvl="0"/>
            <a:r>
              <a:rPr lang="en-AU" dirty="0" smtClean="0"/>
              <a:t>treacherous</a:t>
            </a:r>
          </a:p>
          <a:p>
            <a:pPr lvl="0"/>
            <a:r>
              <a:rPr lang="en-AU" dirty="0" smtClean="0"/>
              <a:t>evil</a:t>
            </a:r>
          </a:p>
          <a:p>
            <a:pPr lvl="0"/>
            <a:r>
              <a:rPr lang="en-AU" dirty="0" smtClean="0"/>
              <a:t>superstitious</a:t>
            </a:r>
          </a:p>
          <a:p>
            <a:pPr lvl="0"/>
            <a:r>
              <a:rPr lang="en-AU" dirty="0" smtClean="0"/>
              <a:t>cowardly</a:t>
            </a:r>
          </a:p>
          <a:p>
            <a:endParaRPr lang="en-A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88640"/>
            <a:ext cx="7772400" cy="1143000"/>
          </a:xfrm>
        </p:spPr>
        <p:txBody>
          <a:bodyPr/>
          <a:lstStyle/>
          <a:p>
            <a:r>
              <a:rPr lang="en-AU" b="1" dirty="0" smtClean="0"/>
              <a:t>‘Squeaker’s Mate’</a:t>
            </a:r>
            <a:endParaRPr lang="en-AU" b="1" dirty="0"/>
          </a:p>
        </p:txBody>
      </p:sp>
      <p:sp>
        <p:nvSpPr>
          <p:cNvPr id="3" name="Content Placeholder 2"/>
          <p:cNvSpPr>
            <a:spLocks noGrp="1"/>
          </p:cNvSpPr>
          <p:nvPr>
            <p:ph sz="quarter" idx="1"/>
          </p:nvPr>
        </p:nvSpPr>
        <p:spPr>
          <a:xfrm>
            <a:off x="214282" y="1447800"/>
            <a:ext cx="8715436" cy="5053034"/>
          </a:xfrm>
        </p:spPr>
        <p:txBody>
          <a:bodyPr>
            <a:noAutofit/>
          </a:bodyPr>
          <a:lstStyle/>
          <a:p>
            <a:r>
              <a:rPr lang="en-AU" sz="2000" dirty="0" smtClean="0"/>
              <a:t>In the opening page, Baynton undercuts and overturns a number of gender stereotypes:</a:t>
            </a:r>
          </a:p>
          <a:p>
            <a:pPr lvl="0"/>
            <a:r>
              <a:rPr lang="en-AU" sz="2000" dirty="0" smtClean="0"/>
              <a:t>femininity</a:t>
            </a:r>
          </a:p>
          <a:p>
            <a:pPr lvl="0"/>
            <a:r>
              <a:rPr lang="en-AU" sz="2000" dirty="0" smtClean="0"/>
              <a:t>division of labour </a:t>
            </a:r>
          </a:p>
          <a:p>
            <a:pPr lvl="0"/>
            <a:r>
              <a:rPr lang="en-AU" sz="2000" dirty="0" smtClean="0"/>
              <a:t>intelligence</a:t>
            </a:r>
          </a:p>
          <a:p>
            <a:pPr lvl="0"/>
            <a:r>
              <a:rPr lang="en-AU" sz="2000" dirty="0" smtClean="0"/>
              <a:t>strength of will </a:t>
            </a:r>
          </a:p>
          <a:p>
            <a:r>
              <a:rPr lang="en-AU" sz="2000" dirty="0" smtClean="0"/>
              <a:t>Squeaker's mate not only confounds the men, she also upsets the women and can be seen as someone whose gender fits into neither male nor female categories. The violent stand-off between the two women at the end of the story is the product of a cross gender character trying to inhabit the place of the great Australian myth. </a:t>
            </a:r>
          </a:p>
          <a:p>
            <a:r>
              <a:rPr lang="en-AU" sz="2000" dirty="0" smtClean="0"/>
              <a:t>Marilyn Lake sees women's writing of this time as part of a third force in Australian politics, a force that opposes substantial sections of masculinist politics. Writers like Baynton interrogate gender stereotypes and present alternative constructions and deconstructions. </a:t>
            </a:r>
          </a:p>
          <a:p>
            <a:endParaRPr lang="en-AU"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5536" y="188640"/>
            <a:ext cx="8258204" cy="796908"/>
          </a:xfrm>
        </p:spPr>
        <p:txBody>
          <a:bodyPr>
            <a:normAutofit/>
          </a:bodyPr>
          <a:lstStyle/>
          <a:p>
            <a:r>
              <a:rPr lang="en-AU" b="1" dirty="0" smtClean="0"/>
              <a:t>Practical Applications</a:t>
            </a:r>
            <a:endParaRPr lang="en-AU" b="1" dirty="0"/>
          </a:p>
        </p:txBody>
      </p:sp>
      <p:sp>
        <p:nvSpPr>
          <p:cNvPr id="6" name="Content Placeholder 5"/>
          <p:cNvSpPr>
            <a:spLocks noGrp="1"/>
          </p:cNvSpPr>
          <p:nvPr>
            <p:ph sz="quarter" idx="1"/>
          </p:nvPr>
        </p:nvSpPr>
        <p:spPr>
          <a:xfrm>
            <a:off x="285720" y="980728"/>
            <a:ext cx="8572560" cy="5662982"/>
          </a:xfrm>
        </p:spPr>
        <p:txBody>
          <a:bodyPr>
            <a:noAutofit/>
          </a:bodyPr>
          <a:lstStyle/>
          <a:p>
            <a:r>
              <a:rPr lang="en-AU" sz="2500" dirty="0" smtClean="0"/>
              <a:t>Be wary when reading: ask yourselves questions about who is speaking, how the sexes are characterised, and if there are any recurring patterns in texts with no apparent connections (</a:t>
            </a:r>
            <a:r>
              <a:rPr lang="en-AU" sz="2500" dirty="0" err="1" smtClean="0"/>
              <a:t>eg</a:t>
            </a:r>
            <a:r>
              <a:rPr lang="en-AU" sz="2500" dirty="0" smtClean="0"/>
              <a:t> </a:t>
            </a:r>
            <a:r>
              <a:rPr lang="en-AU" sz="2500" i="1" dirty="0" smtClean="0"/>
              <a:t>Coonardoo </a:t>
            </a:r>
            <a:r>
              <a:rPr lang="en-AU" sz="2500" dirty="0" smtClean="0"/>
              <a:t>and </a:t>
            </a:r>
            <a:r>
              <a:rPr lang="en-AU" sz="2500" i="1" dirty="0" smtClean="0"/>
              <a:t>Wake in Fright).</a:t>
            </a:r>
          </a:p>
          <a:p>
            <a:r>
              <a:rPr lang="en-AU" sz="2500" dirty="0" smtClean="0"/>
              <a:t>Think critically: read Lake’s article, and apply her ideas to notions of nationhood today.  Which attitudes have prevailed?  Where can you see them?</a:t>
            </a:r>
          </a:p>
          <a:p>
            <a:r>
              <a:rPr lang="en-AU" sz="2500" dirty="0" smtClean="0"/>
              <a:t>Read widely: Julienne Van Loon, Elizabeth Jolley, Enza Gandalfo, Liz Byrski, Sophie Cunningham, Sonya Hartnett, Kate Grenville, Helen Garner</a:t>
            </a:r>
            <a:r>
              <a:rPr lang="en-AU" sz="2500" smtClean="0"/>
              <a:t>, Drusilla </a:t>
            </a:r>
            <a:r>
              <a:rPr lang="en-AU" sz="2500" dirty="0" smtClean="0"/>
              <a:t>Modjeska, Cate Kennedy, Gwen Harwood, Judith Wright, Tracy Ryan, Simone Lazaroo and Joan London are just a few Australian female authors whose work you can seek out.  </a:t>
            </a:r>
            <a:endParaRPr lang="en-AU" sz="25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Source of Illustrations</a:t>
            </a:r>
            <a:endParaRPr lang="en-AU" dirty="0"/>
          </a:p>
        </p:txBody>
      </p:sp>
      <p:sp>
        <p:nvSpPr>
          <p:cNvPr id="5" name="Content Placeholder 4"/>
          <p:cNvSpPr>
            <a:spLocks noGrp="1"/>
          </p:cNvSpPr>
          <p:nvPr>
            <p:ph sz="quarter" idx="1"/>
          </p:nvPr>
        </p:nvSpPr>
        <p:spPr/>
        <p:txBody>
          <a:bodyPr>
            <a:normAutofit lnSpcReduction="10000"/>
          </a:bodyPr>
          <a:lstStyle/>
          <a:p>
            <a:r>
              <a:rPr lang="en-AU" dirty="0" smtClean="0"/>
              <a:t>Miss New Woman, </a:t>
            </a:r>
            <a:r>
              <a:rPr lang="en-AU" i="1" dirty="0" smtClean="0"/>
              <a:t>Bulletin, </a:t>
            </a:r>
            <a:r>
              <a:rPr lang="en-AU" dirty="0" smtClean="0"/>
              <a:t>15 February 1896 from Marion Fletcher </a:t>
            </a:r>
            <a:r>
              <a:rPr lang="en-AU" i="1" dirty="0" smtClean="0"/>
              <a:t>Costume in Australia 1788-1901</a:t>
            </a:r>
            <a:r>
              <a:rPr lang="en-AU" dirty="0" smtClean="0"/>
              <a:t>, Oxford University Press, Melbourne, 1984, p.172</a:t>
            </a:r>
          </a:p>
          <a:p>
            <a:r>
              <a:rPr lang="en-AU" dirty="0" smtClean="0"/>
              <a:t>Henry Lawson title page from his </a:t>
            </a:r>
            <a:r>
              <a:rPr lang="en-AU" i="1" dirty="0" smtClean="0"/>
              <a:t>In the Days When the World Was Wide </a:t>
            </a:r>
            <a:r>
              <a:rPr lang="en-AU" dirty="0" smtClean="0"/>
              <a:t>1900 in Colin Roderick </a:t>
            </a:r>
            <a:r>
              <a:rPr lang="en-AU" i="1" dirty="0" smtClean="0"/>
              <a:t>The Real Henry Lawson</a:t>
            </a:r>
            <a:r>
              <a:rPr lang="en-AU" dirty="0" smtClean="0"/>
              <a:t>, Rigby, Melbourne, 1982, p. 66</a:t>
            </a:r>
          </a:p>
          <a:p>
            <a:r>
              <a:rPr lang="en-AU" dirty="0" smtClean="0"/>
              <a:t>Barbara Baynton </a:t>
            </a:r>
            <a:r>
              <a:rPr lang="en-AU" i="1" dirty="0" smtClean="0"/>
              <a:t> </a:t>
            </a:r>
            <a:r>
              <a:rPr lang="en-AU" dirty="0" smtClean="0"/>
              <a:t>from Penne </a:t>
            </a:r>
            <a:r>
              <a:rPr lang="en-AU" dirty="0" err="1" smtClean="0"/>
              <a:t>Hackforth</a:t>
            </a:r>
            <a:r>
              <a:rPr lang="en-AU" dirty="0" smtClean="0"/>
              <a:t>-Jones </a:t>
            </a:r>
            <a:r>
              <a:rPr lang="en-AU" i="1" dirty="0" smtClean="0"/>
              <a:t>Barbara Baynton: Between Two Worlds</a:t>
            </a:r>
            <a:r>
              <a:rPr lang="en-AU" dirty="0" smtClean="0"/>
              <a:t>, Melbourne University Press, 1995, n. </a:t>
            </a:r>
            <a:r>
              <a:rPr lang="en-AU" dirty="0" err="1" smtClean="0"/>
              <a:t>pag</a:t>
            </a:r>
            <a:r>
              <a:rPr lang="en-AU" dirty="0" smtClean="0"/>
              <a:t>. </a:t>
            </a:r>
            <a:endParaRPr lang="en-AU"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46"/>
          </a:xfrm>
        </p:spPr>
        <p:txBody>
          <a:bodyPr/>
          <a:lstStyle/>
          <a:p>
            <a:r>
              <a:rPr lang="en-AU" b="1" dirty="0" smtClean="0"/>
              <a:t>Nation</a:t>
            </a:r>
            <a:endParaRPr lang="en-AU" dirty="0"/>
          </a:p>
        </p:txBody>
      </p:sp>
      <p:sp>
        <p:nvSpPr>
          <p:cNvPr id="3" name="Content Placeholder 2"/>
          <p:cNvSpPr>
            <a:spLocks noGrp="1"/>
          </p:cNvSpPr>
          <p:nvPr>
            <p:ph sz="quarter" idx="1"/>
          </p:nvPr>
        </p:nvSpPr>
        <p:spPr>
          <a:xfrm>
            <a:off x="214282" y="1142984"/>
            <a:ext cx="8715436" cy="5500726"/>
          </a:xfrm>
        </p:spPr>
        <p:txBody>
          <a:bodyPr>
            <a:normAutofit fontScale="92500" lnSpcReduction="10000"/>
          </a:bodyPr>
          <a:lstStyle/>
          <a:p>
            <a:r>
              <a:rPr lang="en-AU" dirty="0" smtClean="0"/>
              <a:t>In his poem ‘Freedom on the Wallaby’ (1891) Henry Lawson told us that we Australians had established a “garden full of promise” and that outsiders (“old greed”) were coming to take it from us. </a:t>
            </a:r>
          </a:p>
          <a:p>
            <a:r>
              <a:rPr lang="en-AU" dirty="0" smtClean="0"/>
              <a:t>These outsiders were:</a:t>
            </a:r>
          </a:p>
          <a:p>
            <a:r>
              <a:rPr lang="en-AU" dirty="0" smtClean="0"/>
              <a:t> The British – the complaints against these were legitimate to the extent that British capital was the driver of the greed. </a:t>
            </a:r>
          </a:p>
          <a:p>
            <a:r>
              <a:rPr lang="en-AU" dirty="0" smtClean="0"/>
              <a:t>Also, The Chinese/Asian – these complaints were possibly supported by legitimate fears but were ultimately racist.</a:t>
            </a:r>
          </a:p>
          <a:p>
            <a:r>
              <a:rPr lang="en-AU" dirty="0" smtClean="0"/>
              <a:t>While the ideal national subject might have been thought of in universalist terms, the realities were that he was a white, native-born Australian bushman. </a:t>
            </a:r>
          </a:p>
          <a:p>
            <a:r>
              <a:rPr lang="en-AU" dirty="0" smtClean="0"/>
              <a:t>So we can see how women are omitted from this concept of nationhood, and are viewed as a threat to the emerging idea of the free Australian man.</a:t>
            </a:r>
          </a:p>
          <a:p>
            <a:endParaRPr lang="en-AU" dirty="0" smtClean="0"/>
          </a:p>
          <a:p>
            <a:endParaRPr lang="en-A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6908"/>
          </a:xfrm>
        </p:spPr>
        <p:txBody>
          <a:bodyPr>
            <a:normAutofit fontScale="90000"/>
          </a:bodyPr>
          <a:lstStyle/>
          <a:p>
            <a:r>
              <a:rPr lang="en-AU" b="1" dirty="0" smtClean="0"/>
              <a:t>	</a:t>
            </a:r>
            <a:br>
              <a:rPr lang="en-AU" b="1" dirty="0" smtClean="0"/>
            </a:br>
            <a:r>
              <a:rPr lang="en-AU" b="1" dirty="0" smtClean="0"/>
              <a:t/>
            </a:r>
            <a:br>
              <a:rPr lang="en-AU" b="1" dirty="0" smtClean="0"/>
            </a:br>
            <a:r>
              <a:rPr lang="en-AU" b="1" dirty="0" smtClean="0"/>
              <a:t/>
            </a:r>
            <a:br>
              <a:rPr lang="en-AU" b="1" dirty="0" smtClean="0"/>
            </a:br>
            <a:r>
              <a:rPr lang="en-AU" b="1" dirty="0" smtClean="0"/>
              <a:t/>
            </a:r>
            <a:br>
              <a:rPr lang="en-AU" b="1" dirty="0" smtClean="0"/>
            </a:br>
            <a:r>
              <a:rPr lang="en-AU" b="1" dirty="0" smtClean="0"/>
              <a:t>Class</a:t>
            </a:r>
            <a:endParaRPr lang="en-AU" dirty="0"/>
          </a:p>
        </p:txBody>
      </p:sp>
      <p:sp>
        <p:nvSpPr>
          <p:cNvPr id="3" name="Content Placeholder 2"/>
          <p:cNvSpPr>
            <a:spLocks noGrp="1"/>
          </p:cNvSpPr>
          <p:nvPr>
            <p:ph sz="quarter" idx="1"/>
          </p:nvPr>
        </p:nvSpPr>
        <p:spPr>
          <a:xfrm>
            <a:off x="285720" y="1000108"/>
            <a:ext cx="8572560" cy="5572164"/>
          </a:xfrm>
        </p:spPr>
        <p:txBody>
          <a:bodyPr>
            <a:normAutofit fontScale="92500"/>
          </a:bodyPr>
          <a:lstStyle/>
          <a:p>
            <a:r>
              <a:rPr lang="en-AU" dirty="0" smtClean="0"/>
              <a:t>Much of the oppositional discourse oscillated around the duality of class and nation – as opposed to individual and empire. </a:t>
            </a:r>
          </a:p>
          <a:p>
            <a:r>
              <a:rPr lang="en-AU" dirty="0" smtClean="0"/>
              <a:t>In his ironically titled novel </a:t>
            </a:r>
            <a:r>
              <a:rPr lang="en-AU" i="1" dirty="0" smtClean="0"/>
              <a:t>The Workingman's Paradise </a:t>
            </a:r>
            <a:r>
              <a:rPr lang="en-AU" dirty="0" smtClean="0"/>
              <a:t>(1892), William Lane drew a picture of an Australia spoiled by class oppression. The state and its various arms (police, army, law courts, education system) supported capital and its exploitation of the working masses. </a:t>
            </a:r>
          </a:p>
          <a:p>
            <a:r>
              <a:rPr lang="en-AU" i="1" dirty="0" smtClean="0"/>
              <a:t>The Workingman's Paradise </a:t>
            </a:r>
            <a:r>
              <a:rPr lang="en-AU" dirty="0" smtClean="0"/>
              <a:t>was of course in league with the great nationalist tradition insofar as the noble bushman/bush worker stands as the ideal man. </a:t>
            </a:r>
          </a:p>
          <a:p>
            <a:r>
              <a:rPr lang="en-AU" dirty="0" smtClean="0"/>
              <a:t>It was also in league with the nastier side of the great nationalist tradition insomuch as it contained some racist views of the Chinese. </a:t>
            </a:r>
          </a:p>
          <a:p>
            <a:endParaRPr lang="en-A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429684" cy="1000132"/>
          </a:xfrm>
        </p:spPr>
        <p:txBody>
          <a:bodyPr>
            <a:normAutofit fontScale="90000"/>
          </a:bodyPr>
          <a:lstStyle/>
          <a:p>
            <a:r>
              <a:rPr lang="en-AU" b="1" dirty="0" smtClean="0"/>
              <a:t>The place of women in an emerging nation</a:t>
            </a:r>
            <a:endParaRPr lang="en-AU" b="1" dirty="0"/>
          </a:p>
        </p:txBody>
      </p:sp>
      <p:sp>
        <p:nvSpPr>
          <p:cNvPr id="3" name="Content Placeholder 2"/>
          <p:cNvSpPr>
            <a:spLocks noGrp="1"/>
          </p:cNvSpPr>
          <p:nvPr>
            <p:ph sz="quarter" idx="1"/>
          </p:nvPr>
        </p:nvSpPr>
        <p:spPr>
          <a:xfrm>
            <a:off x="285720" y="1357298"/>
            <a:ext cx="8572560" cy="5214974"/>
          </a:xfrm>
        </p:spPr>
        <p:txBody>
          <a:bodyPr>
            <a:normAutofit fontScale="85000" lnSpcReduction="10000"/>
          </a:bodyPr>
          <a:lstStyle/>
          <a:p>
            <a:r>
              <a:rPr lang="en-AU" dirty="0" smtClean="0"/>
              <a:t>Lake’s first point is that there is a gender blindness in discourses such as history, and she argues that “just as women’s history cannot be fruitfully written without reference to men, neither can men’s history be properly written without reference to men’s relations with women” (1).</a:t>
            </a:r>
          </a:p>
          <a:p>
            <a:endParaRPr lang="en-AU" dirty="0" smtClean="0"/>
          </a:p>
          <a:p>
            <a:r>
              <a:rPr lang="en-AU" dirty="0" smtClean="0"/>
              <a:t>White women and aboriginal women did not fare well in the construction of the ideal national character.</a:t>
            </a:r>
          </a:p>
          <a:p>
            <a:endParaRPr lang="en-AU" dirty="0" smtClean="0"/>
          </a:p>
          <a:p>
            <a:r>
              <a:rPr lang="en-AU" dirty="0" smtClean="0"/>
              <a:t>The </a:t>
            </a:r>
            <a:r>
              <a:rPr lang="en-AU" i="1" dirty="0" smtClean="0"/>
              <a:t>Bulletin</a:t>
            </a:r>
            <a:r>
              <a:rPr lang="en-AU" dirty="0" smtClean="0"/>
              <a:t> was particularly vitriolic in its attack on those who were not happy with the status quo:</a:t>
            </a:r>
          </a:p>
          <a:p>
            <a:pPr>
              <a:buNone/>
            </a:pPr>
            <a:r>
              <a:rPr lang="en-AU" dirty="0" smtClean="0"/>
              <a:t>	</a:t>
            </a:r>
            <a:r>
              <a:rPr lang="en-AU" dirty="0" smtClean="0"/>
              <a:t>	Two </a:t>
            </a:r>
            <a:r>
              <a:rPr lang="en-AU" dirty="0" smtClean="0"/>
              <a:t>married women and a dog were struck by </a:t>
            </a:r>
            <a:r>
              <a:rPr lang="en-AU" dirty="0" smtClean="0"/>
              <a:t>	lightening </a:t>
            </a:r>
            <a:r>
              <a:rPr lang="en-AU" dirty="0" smtClean="0"/>
              <a:t>recently at Dubbo.  Half the married men </a:t>
            </a:r>
            <a:r>
              <a:rPr lang="en-AU" dirty="0" smtClean="0"/>
              <a:t>	have 	been </a:t>
            </a:r>
            <a:r>
              <a:rPr lang="en-AU" dirty="0" smtClean="0"/>
              <a:t>trying to get their wives to walk about the vicinity ever </a:t>
            </a:r>
            <a:r>
              <a:rPr lang="en-AU" dirty="0" smtClean="0"/>
              <a:t>	since</a:t>
            </a:r>
            <a:r>
              <a:rPr lang="en-AU" dirty="0" smtClean="0"/>
              <a:t>. </a:t>
            </a:r>
            <a:r>
              <a:rPr lang="en-AU" dirty="0" smtClean="0"/>
              <a:t>The </a:t>
            </a:r>
            <a:r>
              <a:rPr lang="en-AU" dirty="0" smtClean="0"/>
              <a:t>dogs are kept tied </a:t>
            </a:r>
            <a:r>
              <a:rPr lang="en-AU" dirty="0" smtClean="0"/>
              <a:t>up. </a:t>
            </a:r>
            <a:r>
              <a:rPr lang="en-AU" dirty="0" smtClean="0"/>
              <a:t>(</a:t>
            </a:r>
            <a:r>
              <a:rPr lang="en-AU" dirty="0" err="1" smtClean="0"/>
              <a:t>qtd</a:t>
            </a:r>
            <a:r>
              <a:rPr lang="en-AU" dirty="0" smtClean="0"/>
              <a:t>. in Lake p.4)</a:t>
            </a:r>
            <a:endParaRPr lang="en-A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0040"/>
            <a:ext cx="8401080" cy="1224136"/>
          </a:xfrm>
        </p:spPr>
        <p:txBody>
          <a:bodyPr>
            <a:normAutofit fontScale="90000"/>
          </a:bodyPr>
          <a:lstStyle/>
          <a:p>
            <a:r>
              <a:rPr lang="en-AU" b="1" dirty="0" smtClean="0"/>
              <a:t>The place of women in an emerging nation</a:t>
            </a:r>
            <a:endParaRPr lang="en-AU" dirty="0"/>
          </a:p>
        </p:txBody>
      </p:sp>
      <p:sp>
        <p:nvSpPr>
          <p:cNvPr id="3" name="Content Placeholder 2"/>
          <p:cNvSpPr>
            <a:spLocks noGrp="1"/>
          </p:cNvSpPr>
          <p:nvPr>
            <p:ph sz="quarter" idx="1"/>
          </p:nvPr>
        </p:nvSpPr>
        <p:spPr>
          <a:xfrm>
            <a:off x="251520" y="1268760"/>
            <a:ext cx="8572560" cy="5760640"/>
          </a:xfrm>
        </p:spPr>
        <p:txBody>
          <a:bodyPr>
            <a:normAutofit/>
          </a:bodyPr>
          <a:lstStyle/>
          <a:p>
            <a:r>
              <a:rPr lang="en-AU" sz="2200" dirty="0" smtClean="0"/>
              <a:t>Domestic violence, abandonment and promiscuity were commonplace, and romanticised as men’s libertarianism.  </a:t>
            </a:r>
          </a:p>
          <a:p>
            <a:r>
              <a:rPr lang="en-AU" sz="2200" dirty="0" smtClean="0"/>
              <a:t>“Denied access to a living wage on the assumption that they were supported by men, women were thus forced into relations of dependence” (Lake, p.7</a:t>
            </a:r>
            <a:r>
              <a:rPr lang="en-AU" sz="2200" dirty="0" smtClean="0"/>
              <a:t>). </a:t>
            </a:r>
            <a:endParaRPr lang="en-AU" sz="2200" dirty="0" smtClean="0"/>
          </a:p>
          <a:p>
            <a:r>
              <a:rPr lang="en-AU" sz="2200" dirty="0" smtClean="0"/>
              <a:t>Feminists who gained a voice as part of the women’s suffrage movement in Australia were “mocked, abused and insulted.  They were ‘officious busybodies’ and ‘leathery social interferists’.  When a woman became interested in political rights she became ‘hoarse and hysterical’’’ (Lake, p.12).  </a:t>
            </a:r>
          </a:p>
          <a:p>
            <a:pPr>
              <a:buNone/>
            </a:pPr>
            <a:r>
              <a:rPr lang="en-AU" sz="2200" dirty="0" smtClean="0"/>
              <a:t>		She neglects her hair, and allows her stockings to fall into 	holes; she wears her hat with a sort of reckless abandon, 	and takes no more pride in complexion pastes and 	remedies for wrinkles, warts and outstanding </a:t>
            </a:r>
            <a:r>
              <a:rPr lang="en-AU" sz="2200" dirty="0" smtClean="0"/>
              <a:t>freckles </a:t>
            </a:r>
            <a:endParaRPr lang="en-AU" sz="2200" dirty="0" smtClean="0"/>
          </a:p>
          <a:p>
            <a:pPr>
              <a:buNone/>
            </a:pPr>
            <a:r>
              <a:rPr lang="en-AU" sz="2200" dirty="0"/>
              <a:t>	</a:t>
            </a:r>
            <a:r>
              <a:rPr lang="en-AU" sz="2200" dirty="0" smtClean="0"/>
              <a:t>	(</a:t>
            </a:r>
            <a:r>
              <a:rPr lang="en-AU" sz="2200" i="1" dirty="0" smtClean="0"/>
              <a:t>Bull-Ant</a:t>
            </a:r>
            <a:r>
              <a:rPr lang="en-AU" sz="2200" dirty="0" smtClean="0"/>
              <a:t> 1891 </a:t>
            </a:r>
            <a:r>
              <a:rPr lang="en-AU" sz="2200" dirty="0" err="1" smtClean="0"/>
              <a:t>qtd</a:t>
            </a:r>
            <a:r>
              <a:rPr lang="en-AU" sz="2200" dirty="0" smtClean="0"/>
              <a:t>. in Lake p.12</a:t>
            </a:r>
            <a:r>
              <a:rPr lang="en-AU" sz="2200" dirty="0" smtClean="0"/>
              <a:t>).</a:t>
            </a:r>
            <a:endParaRPr lang="en-AU" sz="2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amela\Tuesday 4 Sep - Pamela Niehoff\Pamela Niehoff 2.jpg"/>
          <p:cNvPicPr>
            <a:picLocks noChangeAspect="1" noChangeArrowheads="1"/>
          </p:cNvPicPr>
          <p:nvPr/>
        </p:nvPicPr>
        <p:blipFill>
          <a:blip r:embed="rId2" cstate="print"/>
          <a:srcRect/>
          <a:stretch>
            <a:fillRect/>
          </a:stretch>
        </p:blipFill>
        <p:spPr bwMode="auto">
          <a:xfrm>
            <a:off x="2555776" y="188640"/>
            <a:ext cx="4104456" cy="6048672"/>
          </a:xfrm>
          <a:prstGeom prst="rect">
            <a:avLst/>
          </a:prstGeom>
          <a:noFill/>
        </p:spPr>
      </p:pic>
      <p:sp>
        <p:nvSpPr>
          <p:cNvPr id="12" name="TextBox 11"/>
          <p:cNvSpPr txBox="1"/>
          <p:nvPr/>
        </p:nvSpPr>
        <p:spPr>
          <a:xfrm>
            <a:off x="1979712" y="6237312"/>
            <a:ext cx="5256584" cy="369332"/>
          </a:xfrm>
          <a:prstGeom prst="rect">
            <a:avLst/>
          </a:prstGeom>
          <a:noFill/>
        </p:spPr>
        <p:txBody>
          <a:bodyPr wrap="square" rtlCol="0">
            <a:spAutoFit/>
          </a:bodyPr>
          <a:lstStyle/>
          <a:p>
            <a:pPr algn="ctr"/>
            <a:r>
              <a:rPr lang="en-AU" dirty="0" smtClean="0"/>
              <a:t>Miss New Woman, </a:t>
            </a:r>
            <a:r>
              <a:rPr lang="en-AU" i="1" dirty="0" smtClean="0"/>
              <a:t>Bulletin</a:t>
            </a:r>
            <a:r>
              <a:rPr lang="en-AU" dirty="0" smtClean="0"/>
              <a:t>, 15 February 1896</a:t>
            </a:r>
            <a:endParaRPr lang="en-A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Sex and </a:t>
            </a:r>
            <a:r>
              <a:rPr lang="en-AU" b="1" dirty="0" smtClean="0"/>
              <a:t>Gender </a:t>
            </a:r>
            <a:endParaRPr lang="en-AU" b="1" dirty="0"/>
          </a:p>
        </p:txBody>
      </p:sp>
      <p:sp>
        <p:nvSpPr>
          <p:cNvPr id="3" name="Content Placeholder 2"/>
          <p:cNvSpPr>
            <a:spLocks noGrp="1"/>
          </p:cNvSpPr>
          <p:nvPr>
            <p:ph sz="quarter" idx="1"/>
          </p:nvPr>
        </p:nvSpPr>
        <p:spPr>
          <a:xfrm>
            <a:off x="214282" y="1447800"/>
            <a:ext cx="8643998" cy="5124472"/>
          </a:xfrm>
        </p:spPr>
        <p:txBody>
          <a:bodyPr>
            <a:normAutofit/>
          </a:bodyPr>
          <a:lstStyle/>
          <a:p>
            <a:r>
              <a:rPr lang="en-AU" dirty="0" smtClean="0"/>
              <a:t>Sometimes it is hard to understand exactly what is meant by the term "gender", and how it differs from the closely related term "sex". </a:t>
            </a:r>
          </a:p>
          <a:p>
            <a:r>
              <a:rPr lang="en-AU" b="1" dirty="0" smtClean="0"/>
              <a:t>"Sex" </a:t>
            </a:r>
            <a:r>
              <a:rPr lang="en-AU" dirty="0" smtClean="0"/>
              <a:t>refers to the biological and physiological characteristics that define men and women. </a:t>
            </a:r>
          </a:p>
          <a:p>
            <a:r>
              <a:rPr lang="en-AU" b="1" dirty="0" smtClean="0"/>
              <a:t>"Gender" </a:t>
            </a:r>
            <a:r>
              <a:rPr lang="en-AU" dirty="0" smtClean="0"/>
              <a:t>refers to the socially constructed roles, behaviours, activities, and attributes that a given society considers appropriate for men and women. </a:t>
            </a:r>
          </a:p>
          <a:p>
            <a:r>
              <a:rPr lang="en-AU" dirty="0" smtClean="0"/>
              <a:t>To put it another way: </a:t>
            </a:r>
          </a:p>
          <a:p>
            <a:r>
              <a:rPr lang="en-AU" b="1" dirty="0" smtClean="0"/>
              <a:t>"Male" and "female" are sex categories, while "masculine" and "feminine" are gender categories. </a:t>
            </a:r>
            <a:endParaRPr lang="en-AU" dirty="0" smtClean="0"/>
          </a:p>
          <a:p>
            <a:pPr>
              <a:buNone/>
            </a:pPr>
            <a:endParaRPr lang="en-A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Sex</a:t>
            </a:r>
            <a:endParaRPr lang="en-AU" b="1" dirty="0"/>
          </a:p>
        </p:txBody>
      </p:sp>
      <p:sp>
        <p:nvSpPr>
          <p:cNvPr id="3" name="Content Placeholder 2"/>
          <p:cNvSpPr>
            <a:spLocks noGrp="1"/>
          </p:cNvSpPr>
          <p:nvPr>
            <p:ph sz="quarter" idx="1"/>
          </p:nvPr>
        </p:nvSpPr>
        <p:spPr>
          <a:xfrm>
            <a:off x="214282" y="1447800"/>
            <a:ext cx="8715436" cy="5124472"/>
          </a:xfrm>
        </p:spPr>
        <p:txBody>
          <a:bodyPr>
            <a:normAutofit lnSpcReduction="10000"/>
          </a:bodyPr>
          <a:lstStyle/>
          <a:p>
            <a:r>
              <a:rPr lang="en-AU" sz="3200" dirty="0" smtClean="0"/>
              <a:t>Aspects of sex will not vary substantially between different human societies, while aspects of gender may vary greatly. </a:t>
            </a:r>
          </a:p>
          <a:p>
            <a:r>
              <a:rPr lang="en-AU" sz="3200" dirty="0" smtClean="0"/>
              <a:t>Some examples of sex characteristics : </a:t>
            </a:r>
          </a:p>
          <a:p>
            <a:r>
              <a:rPr lang="en-AU" sz="3200" dirty="0" smtClean="0"/>
              <a:t>Women can give birth while men cannot </a:t>
            </a:r>
          </a:p>
          <a:p>
            <a:r>
              <a:rPr lang="en-AU" sz="3200" dirty="0" smtClean="0"/>
              <a:t>Men have testicles while women do not </a:t>
            </a:r>
          </a:p>
          <a:p>
            <a:r>
              <a:rPr lang="en-AU" sz="3200" dirty="0" smtClean="0"/>
              <a:t>Women have developed breasts that are usually capable of lactating, while men do not </a:t>
            </a:r>
          </a:p>
          <a:p>
            <a:r>
              <a:rPr lang="en-AU" sz="3200" dirty="0" smtClean="0"/>
              <a:t>Men generally have more massive bones than women </a:t>
            </a:r>
          </a:p>
          <a:p>
            <a:endParaRPr lang="en-A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678</TotalTime>
  <Words>1917</Words>
  <Application>Microsoft Office PowerPoint</Application>
  <PresentationFormat>On-screen Show (4:3)</PresentationFormat>
  <Paragraphs>150</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Equity</vt:lpstr>
      <vt:lpstr>ACL 2009</vt:lpstr>
      <vt:lpstr>The Struggle for the Australian Story</vt:lpstr>
      <vt:lpstr>Nation</vt:lpstr>
      <vt:lpstr>     Class</vt:lpstr>
      <vt:lpstr>The place of women in an emerging nation</vt:lpstr>
      <vt:lpstr>The place of women in an emerging nation</vt:lpstr>
      <vt:lpstr>PowerPoint Presentation</vt:lpstr>
      <vt:lpstr>Sex and Gender </vt:lpstr>
      <vt:lpstr>Sex</vt:lpstr>
      <vt:lpstr>Gender</vt:lpstr>
      <vt:lpstr>Gender Discrimination</vt:lpstr>
      <vt:lpstr>Gender Discrimination</vt:lpstr>
      <vt:lpstr>Gender Politics in Australia Today</vt:lpstr>
      <vt:lpstr>The Literary Politics of Gender </vt:lpstr>
      <vt:lpstr>The Literary Politics of Gender </vt:lpstr>
      <vt:lpstr>Gender in Australian Literature</vt:lpstr>
      <vt:lpstr>Schaffer uses Hélène Cixous’ notion of binaries to reveal the way in which male and female writers have been perceived. </vt:lpstr>
      <vt:lpstr>Gender in this week’s readings</vt:lpstr>
      <vt:lpstr>'The Drover's Wife’ (1892)</vt:lpstr>
      <vt:lpstr>PowerPoint Presentation</vt:lpstr>
      <vt:lpstr>PowerPoint Presentation</vt:lpstr>
      <vt:lpstr>Barbara Baynton: 'Squeaker's Mate' and 'The Chosen Vessel’</vt:lpstr>
      <vt:lpstr>‘Squeaker’s Mate’</vt:lpstr>
      <vt:lpstr>Practical Applications</vt:lpstr>
      <vt:lpstr>Source of Illustrations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ACL 2009</dc:title>
  <dc:creator>Natalie Kon-yu</dc:creator>
  <cp:lastModifiedBy>Pamela</cp:lastModifiedBy>
  <cp:revision>89</cp:revision>
  <dcterms:created xsi:type="dcterms:W3CDTF">2011-09-07T22:48:44Z</dcterms:created>
  <dcterms:modified xsi:type="dcterms:W3CDTF">2013-09-17T01:14:23Z</dcterms:modified>
</cp:coreProperties>
</file>