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7FA71-2271-0F4E-983E-F635AC4F003A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DB53FC-420B-154A-8914-D98C93D849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7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B53FC-420B-154A-8914-D98C93D849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8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B60B-B074-4A4A-879F-8BED965338DB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1798-58D4-0D43-9E35-A0B1D0F8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7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B60B-B074-4A4A-879F-8BED965338DB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1798-58D4-0D43-9E35-A0B1D0F8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9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B60B-B074-4A4A-879F-8BED965338DB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1798-58D4-0D43-9E35-A0B1D0F8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B60B-B074-4A4A-879F-8BED965338DB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1798-58D4-0D43-9E35-A0B1D0F8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6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B60B-B074-4A4A-879F-8BED965338DB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1798-58D4-0D43-9E35-A0B1D0F8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520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B60B-B074-4A4A-879F-8BED965338DB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1798-58D4-0D43-9E35-A0B1D0F8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25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B60B-B074-4A4A-879F-8BED965338DB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1798-58D4-0D43-9E35-A0B1D0F8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099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B60B-B074-4A4A-879F-8BED965338DB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1798-58D4-0D43-9E35-A0B1D0F8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40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B60B-B074-4A4A-879F-8BED965338DB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1798-58D4-0D43-9E35-A0B1D0F8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8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B60B-B074-4A4A-879F-8BED965338DB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1798-58D4-0D43-9E35-A0B1D0F8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76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7B60B-B074-4A4A-879F-8BED965338DB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1798-58D4-0D43-9E35-A0B1D0F8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7B60B-B074-4A4A-879F-8BED965338DB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A1798-58D4-0D43-9E35-A0B1D0F852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8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ACP2070 Editing Principles and Practice</a:t>
            </a:r>
            <a:br>
              <a:rPr lang="en-US" dirty="0" smtClean="0"/>
            </a:br>
            <a:r>
              <a:rPr lang="en-US" dirty="0" smtClean="0"/>
              <a:t>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Lecture </a:t>
            </a:r>
            <a:r>
              <a:rPr lang="en-US" smtClean="0"/>
              <a:t>6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Style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43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validity of our historical and etymological justifications</a:t>
            </a:r>
          </a:p>
          <a:p>
            <a:pPr lvl="0"/>
            <a:r>
              <a:rPr lang="en-US" dirty="0"/>
              <a:t>Consistency</a:t>
            </a:r>
          </a:p>
          <a:p>
            <a:pPr lvl="0"/>
            <a:r>
              <a:rPr lang="en-US" dirty="0"/>
              <a:t>Audience</a:t>
            </a:r>
          </a:p>
          <a:p>
            <a:pPr lvl="0"/>
            <a:r>
              <a:rPr lang="en-US" dirty="0"/>
              <a:t>Practical outcome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456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529"/>
            <a:ext cx="8229600" cy="1298109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Abbreviations, </a:t>
            </a:r>
            <a:r>
              <a:rPr lang="en-US" sz="3600" b="1" dirty="0"/>
              <a:t>Acronyms &amp; </a:t>
            </a:r>
            <a:r>
              <a:rPr lang="en-US" sz="3600" b="1" dirty="0" err="1"/>
              <a:t>Initialisms</a:t>
            </a:r>
            <a:r>
              <a:rPr lang="en-US" sz="3600" b="1" dirty="0"/>
              <a:t> (see </a:t>
            </a:r>
            <a:r>
              <a:rPr lang="en-US" sz="3600" b="1" i="1" dirty="0"/>
              <a:t>Style Manual </a:t>
            </a:r>
            <a:r>
              <a:rPr lang="en-US" sz="3600" b="1" dirty="0"/>
              <a:t>p150-62)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Qld</a:t>
            </a:r>
            <a:endParaRPr lang="en-US" dirty="0"/>
          </a:p>
          <a:p>
            <a:pPr lvl="0"/>
            <a:r>
              <a:rPr lang="en-US" dirty="0"/>
              <a:t>Tas.</a:t>
            </a:r>
          </a:p>
          <a:p>
            <a:pPr lvl="0"/>
            <a:r>
              <a:rPr lang="en-US" dirty="0"/>
              <a:t>WA/Western </a:t>
            </a:r>
            <a:r>
              <a:rPr lang="en-US" dirty="0" smtClean="0"/>
              <a:t>Australia</a:t>
            </a:r>
            <a:endParaRPr lang="en-US" dirty="0"/>
          </a:p>
          <a:p>
            <a:pPr lvl="0"/>
            <a:r>
              <a:rPr lang="en-US" dirty="0" smtClean="0"/>
              <a:t>VU/</a:t>
            </a:r>
            <a:r>
              <a:rPr lang="en-US" dirty="0"/>
              <a:t>Victoria </a:t>
            </a:r>
            <a:r>
              <a:rPr lang="en-US" dirty="0" smtClean="0"/>
              <a:t>University</a:t>
            </a:r>
            <a:endParaRPr lang="en-US" dirty="0"/>
          </a:p>
          <a:p>
            <a:pPr lvl="0"/>
            <a:r>
              <a:rPr lang="en-US" dirty="0"/>
              <a:t>QANTAS</a:t>
            </a:r>
          </a:p>
          <a:p>
            <a:pPr marL="0" lvl="0" indent="0">
              <a:buNone/>
            </a:pPr>
            <a:r>
              <a:rPr lang="en-US" dirty="0" smtClean="0"/>
              <a:t>1. audience </a:t>
            </a:r>
            <a:r>
              <a:rPr lang="en-US" dirty="0"/>
              <a:t>familiarity</a:t>
            </a:r>
          </a:p>
          <a:p>
            <a:pPr marL="0" lvl="0" indent="0">
              <a:buNone/>
            </a:pPr>
            <a:r>
              <a:rPr lang="en-US" dirty="0" smtClean="0"/>
              <a:t>2. aesthetic </a:t>
            </a:r>
            <a:r>
              <a:rPr lang="en-US" dirty="0"/>
              <a:t>considerations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940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588"/>
            <a:ext cx="8229600" cy="1313050"/>
          </a:xfrm>
        </p:spPr>
        <p:txBody>
          <a:bodyPr>
            <a:noAutofit/>
          </a:bodyPr>
          <a:lstStyle/>
          <a:p>
            <a:r>
              <a:rPr lang="en-US" sz="3600" b="1" dirty="0"/>
              <a:t>Capital Letters (the </a:t>
            </a:r>
            <a:r>
              <a:rPr lang="en-US" sz="3600" b="1" i="1" dirty="0"/>
              <a:t>Style Manual </a:t>
            </a:r>
            <a:r>
              <a:rPr lang="en-US" sz="3600" b="1" dirty="0"/>
              <a:t>has some rules on government titles, </a:t>
            </a:r>
            <a:r>
              <a:rPr lang="en-US" sz="3600" b="1" dirty="0" smtClean="0"/>
              <a:t>p. </a:t>
            </a:r>
            <a:r>
              <a:rPr lang="en-US" sz="3600" b="1" dirty="0"/>
              <a:t>124)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Proper names – and when do capitals disappear from proper names?</a:t>
            </a:r>
          </a:p>
          <a:p>
            <a:pPr lvl="0"/>
            <a:r>
              <a:rPr lang="en-US" dirty="0"/>
              <a:t>Official titles</a:t>
            </a:r>
          </a:p>
          <a:p>
            <a:pPr lvl="0"/>
            <a:r>
              <a:rPr lang="en-US" dirty="0"/>
              <a:t>Geographical names</a:t>
            </a:r>
          </a:p>
          <a:p>
            <a:pPr lvl="0"/>
            <a:r>
              <a:rPr lang="en-US" dirty="0"/>
              <a:t>Unique historical events</a:t>
            </a:r>
          </a:p>
          <a:p>
            <a:pPr lvl="0"/>
            <a:r>
              <a:rPr lang="en-US" dirty="0"/>
              <a:t>Scientific terms</a:t>
            </a:r>
          </a:p>
          <a:p>
            <a:pPr lvl="0"/>
            <a:r>
              <a:rPr lang="en-US" dirty="0"/>
              <a:t>Commercial names/trademarked brands (Venetian blinds, HarperCollins)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742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Apostrophes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Australian English we never use an apostrophe to signal the plural:</a:t>
            </a:r>
          </a:p>
          <a:p>
            <a:pPr marL="0" lvl="0" indent="0">
              <a:buNone/>
            </a:pPr>
            <a:r>
              <a:rPr lang="en-US" dirty="0" smtClean="0"/>
              <a:t> - 2000</a:t>
            </a:r>
            <a:r>
              <a:rPr lang="en-US" dirty="0"/>
              <a:t>'s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267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Possessive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teacher's lectures</a:t>
            </a:r>
          </a:p>
          <a:p>
            <a:pPr lvl="0"/>
            <a:r>
              <a:rPr lang="en-US" dirty="0"/>
              <a:t>The teachers' lectures</a:t>
            </a:r>
          </a:p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/>
              <a:t>do we do when a singular possessive noun ends with an 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527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3294"/>
            <a:ext cx="8229600" cy="5692870"/>
          </a:xfrm>
        </p:spPr>
        <p:txBody>
          <a:bodyPr>
            <a:normAutofit fontScale="85000" lnSpcReduction="20000"/>
          </a:bodyPr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/>
              <a:t>usual rule is to add ‘s</a:t>
            </a:r>
            <a:r>
              <a:rPr lang="en-US" dirty="0" smtClean="0"/>
              <a:t>’ </a:t>
            </a:r>
            <a:r>
              <a:rPr lang="en-US" dirty="0"/>
              <a:t>but </a:t>
            </a:r>
            <a:r>
              <a:rPr lang="en-US" dirty="0" smtClean="0"/>
              <a:t>some surnames </a:t>
            </a:r>
            <a:r>
              <a:rPr lang="en-US" dirty="0"/>
              <a:t>ending in ‘s’ may occasionally be an exception to this depending on the sound. The below examples concern names ending in ‘s’. </a:t>
            </a:r>
            <a:endParaRPr lang="en-US" dirty="0" smtClean="0"/>
          </a:p>
          <a:p>
            <a:pPr lvl="0"/>
            <a:r>
              <a:rPr lang="en-US" dirty="0"/>
              <a:t>s-sound: </a:t>
            </a:r>
            <a:r>
              <a:rPr lang="en-US" dirty="0" err="1"/>
              <a:t>Mr</a:t>
            </a:r>
            <a:r>
              <a:rPr lang="en-US" dirty="0"/>
              <a:t> Lewis's opinion</a:t>
            </a:r>
          </a:p>
          <a:p>
            <a:pPr lvl="0"/>
            <a:r>
              <a:rPr lang="en-US" dirty="0"/>
              <a:t>z-sound: Davy Jones' Locker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Singular possessive nouns that end in ‘s’ and that are not names will always require an apostrophe and an ‘s</a:t>
            </a:r>
            <a:r>
              <a:rPr lang="en-US" dirty="0" smtClean="0"/>
              <a:t>’ (the boss’s car). </a:t>
            </a:r>
          </a:p>
          <a:p>
            <a:pPr lvl="0"/>
            <a:r>
              <a:rPr lang="en-US" dirty="0" smtClean="0"/>
              <a:t>Plural </a:t>
            </a:r>
            <a:r>
              <a:rPr lang="en-US" dirty="0"/>
              <a:t>possessive nouns ending in ‘s’ only require an apostrophe (the </a:t>
            </a:r>
            <a:r>
              <a:rPr lang="en-US" dirty="0" smtClean="0"/>
              <a:t>bosses’ happiness, </a:t>
            </a:r>
            <a:r>
              <a:rPr lang="en-US" dirty="0"/>
              <a:t>the workers' revolution)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1676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Contractions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don't</a:t>
            </a:r>
          </a:p>
          <a:p>
            <a:pPr lvl="0"/>
            <a:r>
              <a:rPr lang="en-US" dirty="0"/>
              <a:t>won't</a:t>
            </a:r>
          </a:p>
          <a:p>
            <a:pPr lvl="0"/>
            <a:r>
              <a:rPr lang="en-US" dirty="0"/>
              <a:t>c</a:t>
            </a:r>
            <a:r>
              <a:rPr lang="en-US" dirty="0" smtClean="0"/>
              <a:t>ould’ve</a:t>
            </a:r>
            <a:endParaRPr lang="en-US" dirty="0"/>
          </a:p>
          <a:p>
            <a:pPr lvl="0"/>
            <a:r>
              <a:rPr lang="en-US" dirty="0"/>
              <a:t>s</a:t>
            </a:r>
            <a:r>
              <a:rPr lang="en-US" dirty="0" smtClean="0"/>
              <a:t>hould’ve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921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Italics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Emphasis</a:t>
            </a:r>
          </a:p>
          <a:p>
            <a:pPr lvl="0"/>
            <a:r>
              <a:rPr lang="en-US" dirty="0"/>
              <a:t>Foreign words – </a:t>
            </a:r>
            <a:r>
              <a:rPr lang="en-US" dirty="0" err="1" smtClean="0"/>
              <a:t>acclimatisation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Not </a:t>
            </a:r>
            <a:r>
              <a:rPr lang="en-US" dirty="0" err="1" smtClean="0"/>
              <a:t>naturalised</a:t>
            </a:r>
            <a:r>
              <a:rPr lang="en-US" dirty="0" smtClean="0"/>
              <a:t> - </a:t>
            </a:r>
            <a:r>
              <a:rPr lang="en-US" i="1" dirty="0" smtClean="0"/>
              <a:t>Je ne sais quoi</a:t>
            </a:r>
          </a:p>
          <a:p>
            <a:pPr marL="0" lv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Naturalised</a:t>
            </a:r>
            <a:r>
              <a:rPr lang="en-US" dirty="0" smtClean="0"/>
              <a:t> - 	status quo, de facto </a:t>
            </a:r>
            <a:endParaRPr lang="en-US" dirty="0"/>
          </a:p>
          <a:p>
            <a:pPr lvl="0"/>
            <a:r>
              <a:rPr lang="en-US" dirty="0"/>
              <a:t>Do we use them for books and magazines?</a:t>
            </a:r>
          </a:p>
          <a:p>
            <a:pPr lvl="0"/>
            <a:r>
              <a:rPr lang="en-US" dirty="0"/>
              <a:t>Newspapers? the </a:t>
            </a:r>
            <a:r>
              <a:rPr lang="en-US" i="1" dirty="0"/>
              <a:t>Age </a:t>
            </a:r>
            <a:r>
              <a:rPr lang="en-US" dirty="0"/>
              <a:t>, or </a:t>
            </a:r>
            <a:r>
              <a:rPr lang="en-US" i="1" dirty="0"/>
              <a:t>The Age </a:t>
            </a:r>
            <a:r>
              <a:rPr lang="en-US" dirty="0"/>
              <a:t>?</a:t>
            </a:r>
          </a:p>
          <a:p>
            <a:pPr marL="0" lvl="0" indent="0">
              <a:buNone/>
            </a:pPr>
            <a:r>
              <a:rPr lang="en-US" dirty="0" smtClean="0"/>
              <a:t>    the </a:t>
            </a:r>
            <a:r>
              <a:rPr lang="en-US" i="1" dirty="0" smtClean="0"/>
              <a:t>Australian</a:t>
            </a:r>
            <a:r>
              <a:rPr lang="en-US" dirty="0" smtClean="0"/>
              <a:t>,</a:t>
            </a:r>
            <a:r>
              <a:rPr lang="en-US" i="1" dirty="0" smtClean="0"/>
              <a:t> </a:t>
            </a:r>
            <a:r>
              <a:rPr lang="en-US" i="1" dirty="0"/>
              <a:t>The </a:t>
            </a:r>
            <a:r>
              <a:rPr lang="en-US" i="1" dirty="0" smtClean="0"/>
              <a:t>Times?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458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Numbers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1180"/>
            <a:ext cx="8229600" cy="49549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When do we spell them out/ use numerals?</a:t>
            </a:r>
          </a:p>
          <a:p>
            <a:pPr lvl="0"/>
            <a:r>
              <a:rPr lang="en-US" dirty="0"/>
              <a:t>Depends on the kind of publication. In texts where very few numbers are used it is just as well to spell them out.</a:t>
            </a:r>
          </a:p>
          <a:p>
            <a:pPr lvl="0"/>
            <a:r>
              <a:rPr lang="en-US" dirty="0"/>
              <a:t>Threshold becomes important when a text uses many words. Difficulty when numbers in one sentence are above and below the threshold.</a:t>
            </a:r>
          </a:p>
          <a:p>
            <a:pPr lvl="0"/>
            <a:r>
              <a:rPr lang="en-US" dirty="0"/>
              <a:t>Never start a sentence with a figure – rewrite.</a:t>
            </a:r>
          </a:p>
          <a:p>
            <a:r>
              <a:rPr lang="en-US" dirty="0"/>
              <a:t>What about:</a:t>
            </a:r>
          </a:p>
          <a:p>
            <a:pPr marL="0" lvl="0" indent="0">
              <a:buNone/>
            </a:pPr>
            <a:r>
              <a:rPr lang="en-US" dirty="0"/>
              <a:t>“</a:t>
            </a:r>
            <a:r>
              <a:rPr lang="en-US" i="1" dirty="0"/>
              <a:t>1984 </a:t>
            </a:r>
            <a:r>
              <a:rPr lang="en-US" dirty="0"/>
              <a:t>is the most important book of the twentieth century.”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03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Style </a:t>
            </a:r>
            <a:r>
              <a:rPr lang="en-US" b="1" dirty="0" smtClean="0"/>
              <a:t>sheet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put together on a job-by-job basis. It is meant to cover anything that is subject to variation from house style or is not covered by house style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It is also meant to ensure consistency in an author's usage.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9543" y="59412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683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964"/>
            <a:ext cx="8229600" cy="6300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Style Guide: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dirty="0"/>
              <a:t>rules or conventions set out by a publishing house, journal or </a:t>
            </a:r>
            <a:r>
              <a:rPr lang="en-US" dirty="0" smtClean="0"/>
              <a:t>press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outline the correct approach to take to questions of ‘</a:t>
            </a:r>
            <a:r>
              <a:rPr lang="en-US" dirty="0" smtClean="0"/>
              <a:t>style’ which are </a:t>
            </a:r>
            <a:r>
              <a:rPr lang="en-US" dirty="0"/>
              <a:t>questions of preference and choice rather than grammatical or linguistic necessity </a:t>
            </a:r>
            <a:r>
              <a:rPr lang="en-US" dirty="0" smtClean="0"/>
              <a:t>(i.e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dirty="0"/>
              <a:t>where there is not a straightforward ‘right' or ‘wrong' decision). </a:t>
            </a:r>
            <a:endParaRPr lang="en-US" dirty="0" smtClean="0"/>
          </a:p>
          <a:p>
            <a:r>
              <a:rPr lang="en-US" dirty="0" smtClean="0"/>
              <a:t>also </a:t>
            </a:r>
            <a:r>
              <a:rPr lang="en-US" dirty="0"/>
              <a:t>called ‘house style', the company's or press's style. </a:t>
            </a:r>
          </a:p>
        </p:txBody>
      </p:sp>
    </p:spTree>
    <p:extLst>
      <p:ext uri="{BB962C8B-B14F-4D97-AF65-F5344CB8AC3E}">
        <p14:creationId xmlns:p14="http://schemas.microsoft.com/office/powerpoint/2010/main" val="95125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06"/>
            <a:ext cx="8229600" cy="52894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Even in the course of today's lecture I've had to make many tiny decisions of style: </a:t>
            </a:r>
          </a:p>
          <a:p>
            <a:r>
              <a:rPr lang="en-US" dirty="0"/>
              <a:t>Do I make textbook one word or two or hyphenated? </a:t>
            </a:r>
          </a:p>
          <a:p>
            <a:r>
              <a:rPr lang="en-US" dirty="0"/>
              <a:t>Do I </a:t>
            </a:r>
            <a:r>
              <a:rPr lang="en-US" dirty="0" err="1"/>
              <a:t>italicise</a:t>
            </a:r>
            <a:r>
              <a:rPr lang="en-US" dirty="0"/>
              <a:t> ‘the' in the name of the </a:t>
            </a:r>
            <a:r>
              <a:rPr lang="en-US" i="1" dirty="0"/>
              <a:t>Style Manual </a:t>
            </a:r>
            <a:r>
              <a:rPr lang="en-US" dirty="0"/>
              <a:t>? </a:t>
            </a:r>
          </a:p>
          <a:p>
            <a:r>
              <a:rPr lang="en-US" dirty="0"/>
              <a:t>Am I using smart or straight quotes? </a:t>
            </a:r>
          </a:p>
          <a:p>
            <a:r>
              <a:rPr lang="en-US" dirty="0"/>
              <a:t>Do I want my lists to be full sentences or not?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0429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MacKenzie style sheet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124" r="-40124"/>
          <a:stretch>
            <a:fillRect/>
          </a:stretch>
        </p:blipFill>
        <p:spPr>
          <a:xfrm>
            <a:off x="457200" y="320358"/>
            <a:ext cx="8229600" cy="6537642"/>
          </a:xfrm>
        </p:spPr>
      </p:pic>
    </p:spTree>
    <p:extLst>
      <p:ext uri="{BB962C8B-B14F-4D97-AF65-F5344CB8AC3E}">
        <p14:creationId xmlns:p14="http://schemas.microsoft.com/office/powerpoint/2010/main" val="1381831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DFATStyle sheet.pdf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574" t="10475" r="-19958" b="-10475"/>
          <a:stretch/>
        </p:blipFill>
        <p:spPr>
          <a:xfrm>
            <a:off x="914400" y="-1177482"/>
            <a:ext cx="8229600" cy="8975725"/>
          </a:xfrm>
        </p:spPr>
      </p:pic>
    </p:spTree>
    <p:extLst>
      <p:ext uri="{BB962C8B-B14F-4D97-AF65-F5344CB8AC3E}">
        <p14:creationId xmlns:p14="http://schemas.microsoft.com/office/powerpoint/2010/main" val="424509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hings </a:t>
            </a:r>
            <a:r>
              <a:rPr lang="en-US" dirty="0"/>
              <a:t>covered by the term ‘style guide' </a:t>
            </a:r>
            <a:r>
              <a:rPr lang="en-US" dirty="0" smtClean="0"/>
              <a:t>include:</a:t>
            </a:r>
            <a:endParaRPr lang="en-US" dirty="0"/>
          </a:p>
          <a:p>
            <a:pPr lvl="0"/>
            <a:r>
              <a:rPr lang="en-US" dirty="0"/>
              <a:t>‘House style'</a:t>
            </a:r>
          </a:p>
          <a:p>
            <a:pPr lvl="0"/>
            <a:r>
              <a:rPr lang="en-US" dirty="0"/>
              <a:t>Author's style guide</a:t>
            </a:r>
          </a:p>
          <a:p>
            <a:pPr lvl="0"/>
            <a:r>
              <a:rPr lang="en-US" dirty="0"/>
              <a:t>Style sheet</a:t>
            </a:r>
          </a:p>
          <a:p>
            <a:pPr lvl="0"/>
            <a:r>
              <a:rPr lang="en-US" dirty="0"/>
              <a:t>The particular Australian </a:t>
            </a:r>
            <a:r>
              <a:rPr lang="en-US" i="1" dirty="0"/>
              <a:t>Style Manual </a:t>
            </a:r>
            <a:r>
              <a:rPr lang="en-US" dirty="0"/>
              <a:t>you are using in this course.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88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What </a:t>
            </a:r>
            <a:r>
              <a:rPr lang="en-US" b="1" dirty="0"/>
              <a:t>sorts of things might a style sheet cover?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Foreign words and accents </a:t>
            </a:r>
            <a:r>
              <a:rPr lang="en-US" dirty="0" err="1" smtClean="0"/>
              <a:t>eg</a:t>
            </a:r>
            <a:r>
              <a:rPr lang="en-US" dirty="0" smtClean="0"/>
              <a:t>. Café </a:t>
            </a:r>
          </a:p>
          <a:p>
            <a:r>
              <a:rPr lang="en-US" dirty="0"/>
              <a:t>Single or double quotation </a:t>
            </a:r>
            <a:r>
              <a:rPr lang="en-US" dirty="0" smtClean="0"/>
              <a:t>marks</a:t>
            </a:r>
          </a:p>
          <a:p>
            <a:r>
              <a:rPr lang="en-US" dirty="0"/>
              <a:t>Footnote and endnote </a:t>
            </a:r>
            <a:r>
              <a:rPr lang="en-US" dirty="0" smtClean="0"/>
              <a:t>style</a:t>
            </a:r>
          </a:p>
          <a:p>
            <a:r>
              <a:rPr lang="en-US" dirty="0"/>
              <a:t>Maximal or minimal </a:t>
            </a:r>
            <a:r>
              <a:rPr lang="en-US" dirty="0" err="1" smtClean="0"/>
              <a:t>capitalisation</a:t>
            </a:r>
            <a:endParaRPr lang="en-US" dirty="0" smtClean="0"/>
          </a:p>
          <a:p>
            <a:r>
              <a:rPr lang="en-US" dirty="0"/>
              <a:t>Australian or American spelling </a:t>
            </a:r>
            <a:endParaRPr lang="en-US" dirty="0" smtClean="0"/>
          </a:p>
          <a:p>
            <a:r>
              <a:rPr lang="en-US" dirty="0"/>
              <a:t>Preferred choice in alternative </a:t>
            </a:r>
            <a:r>
              <a:rPr lang="en-US" dirty="0" smtClean="0"/>
              <a:t>spellings - </a:t>
            </a:r>
            <a:r>
              <a:rPr lang="en-US" dirty="0"/>
              <a:t>inquiry or enquiry? Ageing or aging? </a:t>
            </a:r>
            <a:endParaRPr lang="en-US" dirty="0" smtClean="0"/>
          </a:p>
          <a:p>
            <a:pPr lvl="0"/>
            <a:r>
              <a:rPr lang="en-US" dirty="0"/>
              <a:t>Coined terms and slang, swear words.</a:t>
            </a:r>
          </a:p>
          <a:p>
            <a:pPr lvl="0"/>
            <a:r>
              <a:rPr lang="en-US" dirty="0" smtClean="0"/>
              <a:t>Dates </a:t>
            </a:r>
            <a:r>
              <a:rPr lang="en-US" dirty="0"/>
              <a:t>(24 July 2008 or July 24, 2008?)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10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842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7412"/>
            <a:ext cx="8229600" cy="546875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Hyphenation </a:t>
            </a:r>
            <a:r>
              <a:rPr lang="en-US" dirty="0" smtClean="0"/>
              <a:t>- </a:t>
            </a:r>
            <a:r>
              <a:rPr lang="en-US" dirty="0"/>
              <a:t>co-operation or ad-hoc </a:t>
            </a:r>
            <a:endParaRPr lang="en-US" dirty="0" smtClean="0"/>
          </a:p>
          <a:p>
            <a:pPr lvl="0"/>
            <a:r>
              <a:rPr lang="en-US" dirty="0" smtClean="0"/>
              <a:t>Abbreviations</a:t>
            </a:r>
          </a:p>
          <a:p>
            <a:r>
              <a:rPr lang="en-US" dirty="0"/>
              <a:t>Structure and consistency for items in a list</a:t>
            </a:r>
          </a:p>
          <a:p>
            <a:r>
              <a:rPr lang="en-US" dirty="0"/>
              <a:t>unusual or invented terms such as ‘</a:t>
            </a:r>
            <a:r>
              <a:rPr lang="en-US" dirty="0" err="1"/>
              <a:t>droog</a:t>
            </a:r>
            <a:r>
              <a:rPr lang="en-US" dirty="0"/>
              <a:t>' or ‘</a:t>
            </a:r>
            <a:r>
              <a:rPr lang="en-US" dirty="0" err="1"/>
              <a:t>muggle</a:t>
            </a:r>
            <a:r>
              <a:rPr lang="en-US" dirty="0"/>
              <a:t>' </a:t>
            </a:r>
            <a:r>
              <a:rPr lang="en-US" dirty="0" smtClean="0"/>
              <a:t>-  as </a:t>
            </a:r>
            <a:r>
              <a:rPr lang="en-US" dirty="0"/>
              <a:t>is, within quote marks, or in italics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numbers </a:t>
            </a:r>
            <a:r>
              <a:rPr lang="en-US" dirty="0"/>
              <a:t>or sets of statistics </a:t>
            </a:r>
            <a:r>
              <a:rPr lang="en-US" dirty="0" smtClean="0"/>
              <a:t>- appear </a:t>
            </a:r>
            <a:r>
              <a:rPr lang="en-US" dirty="0"/>
              <a:t>as words (ten) or numerals (10) and whether these rules change depending on the frequency or size of the </a:t>
            </a:r>
            <a:r>
              <a:rPr lang="en-US" dirty="0" smtClean="0"/>
              <a:t>numbers</a:t>
            </a:r>
          </a:p>
          <a:p>
            <a:r>
              <a:rPr lang="en-US" dirty="0"/>
              <a:t>Typographical decisions </a:t>
            </a:r>
            <a:r>
              <a:rPr lang="en-US" dirty="0" smtClean="0"/>
              <a:t>- whether ellipses…will </a:t>
            </a:r>
            <a:r>
              <a:rPr lang="en-US" dirty="0"/>
              <a:t>be spaced and what sort of dash to use.</a:t>
            </a:r>
          </a:p>
          <a:p>
            <a:pPr lvl="0"/>
            <a:endParaRPr lang="en-US" dirty="0"/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94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8000"/>
            <a:ext cx="8229600" cy="5618163"/>
          </a:xfrm>
        </p:spPr>
        <p:txBody>
          <a:bodyPr/>
          <a:lstStyle/>
          <a:p>
            <a:r>
              <a:rPr lang="en-US" i="1" dirty="0"/>
              <a:t>Mum's a nagger even if she loves me. She reckons Shelley's a </a:t>
            </a:r>
            <a:r>
              <a:rPr lang="en-US" i="1" dirty="0" err="1"/>
              <a:t>bogan</a:t>
            </a:r>
            <a:r>
              <a:rPr lang="en-US" i="1" dirty="0"/>
              <a:t> who only cares about catching the perfect pipe. But Shelley's ace and I'm thinking </a:t>
            </a:r>
            <a:r>
              <a:rPr lang="en-US" i="1" dirty="0" err="1"/>
              <a:t>whatever.com</a:t>
            </a:r>
            <a:endParaRPr lang="en-US" dirty="0"/>
          </a:p>
          <a:p>
            <a:endParaRPr lang="en-US" dirty="0" smtClean="0"/>
          </a:p>
          <a:p>
            <a:r>
              <a:rPr lang="en-US" i="1" dirty="0"/>
              <a:t>Mum's a “nagger” even if she loves me. She reckons Shelley's a “</a:t>
            </a:r>
            <a:r>
              <a:rPr lang="en-US" i="1" dirty="0" err="1"/>
              <a:t>bogan</a:t>
            </a:r>
            <a:r>
              <a:rPr lang="en-US" i="1" dirty="0"/>
              <a:t>” who only cares about catching the “perfect pipe”. But Shelley's ace and I'm thinking “</a:t>
            </a:r>
            <a:r>
              <a:rPr lang="en-US" i="1" dirty="0" err="1"/>
              <a:t>whatever.com</a:t>
            </a:r>
            <a:r>
              <a:rPr lang="en-US" i="1" dirty="0"/>
              <a:t>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48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040187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Particular style questions or language usage?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An </a:t>
            </a:r>
            <a:r>
              <a:rPr lang="en-US" dirty="0"/>
              <a:t>academic journal</a:t>
            </a:r>
          </a:p>
          <a:p>
            <a:pPr lvl="0"/>
            <a:r>
              <a:rPr lang="en-US" dirty="0"/>
              <a:t>A street music press</a:t>
            </a:r>
          </a:p>
          <a:p>
            <a:pPr lvl="0"/>
            <a:r>
              <a:rPr lang="en-US" dirty="0"/>
              <a:t>A government publication</a:t>
            </a:r>
          </a:p>
          <a:p>
            <a:pPr lvl="0"/>
            <a:r>
              <a:rPr lang="en-US" dirty="0"/>
              <a:t>A young adult novel</a:t>
            </a:r>
          </a:p>
          <a:p>
            <a:pPr lvl="0"/>
            <a:r>
              <a:rPr lang="en-US" dirty="0"/>
              <a:t>A French cookery book?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43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8118"/>
            <a:ext cx="8229600" cy="61530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While English has this richness and capacity for subtlety it also contains the bases for innumerable disagreements about usage.</a:t>
            </a:r>
          </a:p>
          <a:p>
            <a:pPr lvl="0"/>
            <a:r>
              <a:rPr lang="en-US" dirty="0"/>
              <a:t>Various substantial etymological roots </a:t>
            </a:r>
            <a:r>
              <a:rPr lang="en-US" dirty="0" smtClean="0"/>
              <a:t>- Latin</a:t>
            </a:r>
            <a:r>
              <a:rPr lang="en-US" dirty="0"/>
              <a:t>, </a:t>
            </a:r>
            <a:r>
              <a:rPr lang="en-US" dirty="0" smtClean="0"/>
              <a:t>Norman French</a:t>
            </a:r>
            <a:r>
              <a:rPr lang="en-US" dirty="0"/>
              <a:t>, Old </a:t>
            </a:r>
            <a:r>
              <a:rPr lang="en-US" dirty="0" smtClean="0"/>
              <a:t>English. See </a:t>
            </a:r>
            <a:r>
              <a:rPr lang="en-US" dirty="0"/>
              <a:t>p 76 </a:t>
            </a:r>
            <a:r>
              <a:rPr lang="en-US" dirty="0" err="1" smtClean="0"/>
              <a:t>MacKenzie</a:t>
            </a:r>
            <a:r>
              <a:rPr lang="en-US" dirty="0"/>
              <a:t>)</a:t>
            </a:r>
          </a:p>
          <a:p>
            <a:pPr lvl="0"/>
            <a:r>
              <a:rPr lang="en-US" dirty="0"/>
              <a:t>A variety of places and cultures where English has followed its own </a:t>
            </a:r>
            <a:r>
              <a:rPr lang="en-US" dirty="0" smtClean="0"/>
              <a:t>path. The rise of </a:t>
            </a:r>
            <a:r>
              <a:rPr lang="en-US" dirty="0" err="1" smtClean="0"/>
              <a:t>Chinglish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/>
              <a:t>Two hundred years of cultural and linguistic exchange between the outposts </a:t>
            </a:r>
            <a:r>
              <a:rPr lang="en-US" dirty="0" smtClean="0"/>
              <a:t>of the  </a:t>
            </a:r>
            <a:r>
              <a:rPr lang="en-US" dirty="0"/>
              <a:t>English </a:t>
            </a:r>
            <a:r>
              <a:rPr lang="en-US" dirty="0" smtClean="0"/>
              <a:t>empire which </a:t>
            </a:r>
            <a:r>
              <a:rPr lang="en-US" dirty="0"/>
              <a:t>has further confused the matter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48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867</Words>
  <Application>Microsoft Office PowerPoint</Application>
  <PresentationFormat>On-screen Show (4:3)</PresentationFormat>
  <Paragraphs>108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ACP2070 Editing Principles and Practice 2014</vt:lpstr>
      <vt:lpstr>A Style Guide:</vt:lpstr>
      <vt:lpstr>PowerPoint Presentation</vt:lpstr>
      <vt:lpstr>PowerPoint Presentation</vt:lpstr>
      <vt:lpstr> What sorts of things might a style sheet cover?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Abbreviations, Acronyms &amp; Initialisms (see Style Manual p150-62) </vt:lpstr>
      <vt:lpstr>Capital Letters (the Style Manual has some rules on government titles, p. 124) </vt:lpstr>
      <vt:lpstr>Apostrophes </vt:lpstr>
      <vt:lpstr>Possessive </vt:lpstr>
      <vt:lpstr>PowerPoint Presentation</vt:lpstr>
      <vt:lpstr>Contractions </vt:lpstr>
      <vt:lpstr>Italics </vt:lpstr>
      <vt:lpstr>Numbers </vt:lpstr>
      <vt:lpstr>Style sheet </vt:lpstr>
      <vt:lpstr>PowerPoint Presentation</vt:lpstr>
      <vt:lpstr>PowerPoint Presentation</vt:lpstr>
    </vt:vector>
  </TitlesOfParts>
  <Company>Victoria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 Administrator</dc:creator>
  <cp:lastModifiedBy>Victoria University</cp:lastModifiedBy>
  <cp:revision>21</cp:revision>
  <dcterms:created xsi:type="dcterms:W3CDTF">2012-05-02T06:24:42Z</dcterms:created>
  <dcterms:modified xsi:type="dcterms:W3CDTF">2014-03-25T02:18:29Z</dcterms:modified>
</cp:coreProperties>
</file>