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9" r:id="rId9"/>
    <p:sldId id="262" r:id="rId10"/>
    <p:sldId id="266" r:id="rId11"/>
    <p:sldId id="268" r:id="rId12"/>
    <p:sldId id="264" r:id="rId13"/>
    <p:sldId id="272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34" autoAdjust="0"/>
  </p:normalViewPr>
  <p:slideViewPr>
    <p:cSldViewPr>
      <p:cViewPr varScale="1"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3CCCA-943E-4200-B690-FED847D334F4}" type="datetimeFigureOut">
              <a:rPr lang="en-AU" smtClean="0"/>
              <a:t>7/05/2014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1D3A4-872A-4190-9E06-E5642D74F1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32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1D3A4-872A-4190-9E06-E5642D74F10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820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1D3A4-872A-4190-9E06-E5642D74F10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47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C8D1-A5A0-4A58-91DB-ED0321596BF5}" type="datetimeFigureOut">
              <a:rPr lang="en-AU" smtClean="0"/>
              <a:t>7/05/2014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FA9E-A658-4EE4-B54A-910BAF435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465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C8D1-A5A0-4A58-91DB-ED0321596BF5}" type="datetimeFigureOut">
              <a:rPr lang="en-AU" smtClean="0"/>
              <a:t>7/05/2014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FA9E-A658-4EE4-B54A-910BAF435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557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C8D1-A5A0-4A58-91DB-ED0321596BF5}" type="datetimeFigureOut">
              <a:rPr lang="en-AU" smtClean="0"/>
              <a:t>7/05/2014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FA9E-A658-4EE4-B54A-910BAF435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769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C8D1-A5A0-4A58-91DB-ED0321596BF5}" type="datetimeFigureOut">
              <a:rPr lang="en-AU" smtClean="0"/>
              <a:t>7/05/2014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FA9E-A658-4EE4-B54A-910BAF435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80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C8D1-A5A0-4A58-91DB-ED0321596BF5}" type="datetimeFigureOut">
              <a:rPr lang="en-AU" smtClean="0"/>
              <a:t>7/05/2014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FA9E-A658-4EE4-B54A-910BAF435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363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C8D1-A5A0-4A58-91DB-ED0321596BF5}" type="datetimeFigureOut">
              <a:rPr lang="en-AU" smtClean="0"/>
              <a:t>7/05/2014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FA9E-A658-4EE4-B54A-910BAF435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28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C8D1-A5A0-4A58-91DB-ED0321596BF5}" type="datetimeFigureOut">
              <a:rPr lang="en-AU" smtClean="0"/>
              <a:t>7/05/2014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FA9E-A658-4EE4-B54A-910BAF435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149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C8D1-A5A0-4A58-91DB-ED0321596BF5}" type="datetimeFigureOut">
              <a:rPr lang="en-AU" smtClean="0"/>
              <a:t>7/05/2014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FA9E-A658-4EE4-B54A-910BAF435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17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C8D1-A5A0-4A58-91DB-ED0321596BF5}" type="datetimeFigureOut">
              <a:rPr lang="en-AU" smtClean="0"/>
              <a:t>7/05/2014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FA9E-A658-4EE4-B54A-910BAF435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21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C8D1-A5A0-4A58-91DB-ED0321596BF5}" type="datetimeFigureOut">
              <a:rPr lang="en-AU" smtClean="0"/>
              <a:t>7/05/2014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FA9E-A658-4EE4-B54A-910BAF435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438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C8D1-A5A0-4A58-91DB-ED0321596BF5}" type="datetimeFigureOut">
              <a:rPr lang="en-AU" smtClean="0"/>
              <a:t>7/05/2014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FA9E-A658-4EE4-B54A-910BAF435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20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BC8D1-A5A0-4A58-91DB-ED0321596BF5}" type="datetimeFigureOut">
              <a:rPr lang="en-AU" smtClean="0"/>
              <a:t>7/05/2014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1FA9E-A658-4EE4-B54A-910BAF435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55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news.anu.edu.au/?p=1450%2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ome.aone.net.au/~byzantium/preambles/pm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age.com.au/articles/2004/05/18/1084783513331.html?from=storylh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i="0" dirty="0" smtClean="0">
                <a:solidFill>
                  <a:srgbClr val="FF0000"/>
                </a:solidFill>
                <a:effectLst/>
                <a:latin typeface="Arial"/>
              </a:rPr>
              <a:t>ACL 2009 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i="0" dirty="0" smtClean="0">
                <a:solidFill>
                  <a:srgbClr val="000000"/>
                </a:solidFill>
                <a:effectLst/>
                <a:latin typeface="Arial"/>
              </a:rPr>
              <a:t>Australian Literature 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b="1" i="0" dirty="0" smtClean="0">
                <a:solidFill>
                  <a:srgbClr val="000000"/>
                </a:solidFill>
                <a:effectLst/>
                <a:latin typeface="Arial"/>
              </a:rPr>
              <a:t>‘A Fair Go’: Mateship and Bullying in Australian Literature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73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2944746"/>
            <a:ext cx="4968552" cy="343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6381328"/>
            <a:ext cx="3031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John Morrison 1986 by A.T. Bolton</a:t>
            </a:r>
            <a:endParaRPr lang="en-AU" sz="16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>
                <a:solidFill>
                  <a:prstClr val="black"/>
                </a:solidFill>
              </a:rPr>
              <a:t>John Morrison 'North Wind'  (1947) – the story of a man who tries his best to do the right thing in a perilous situation.  What happens when we read behind the main character's rhetoric?  Is he in fact someone who has manipulated a situation and the telling of the story to put himself in a better light? An intense preoccupation with the morality of conduct has been a hallmark of Australian realism from Henry Lawson and Joseph Furphy on (</a:t>
            </a:r>
            <a:r>
              <a:rPr lang="en-AU" dirty="0" err="1">
                <a:solidFill>
                  <a:prstClr val="black"/>
                </a:solidFill>
              </a:rPr>
              <a:t>Indyk</a:t>
            </a:r>
            <a:r>
              <a:rPr lang="en-AU" dirty="0">
                <a:solidFill>
                  <a:prstClr val="black"/>
                </a:solidFill>
              </a:rPr>
              <a:t> 1987, p. 507).</a:t>
            </a:r>
          </a:p>
          <a:p>
            <a:pPr lvl="0"/>
            <a:endParaRPr lang="en-AU" dirty="0">
              <a:solidFill>
                <a:prstClr val="black"/>
              </a:solidFill>
            </a:endParaRPr>
          </a:p>
          <a:p>
            <a:pPr lvl="0"/>
            <a:r>
              <a:rPr lang="en-AU" dirty="0">
                <a:solidFill>
                  <a:prstClr val="black"/>
                </a:solidFill>
              </a:rPr>
              <a:t>Morrison also wrote a fabulously mean story about a syndicate that won lotto and the person holding the ticket kept the winnings for </a:t>
            </a:r>
            <a:r>
              <a:rPr lang="en-AU" dirty="0" smtClean="0">
                <a:solidFill>
                  <a:prstClr val="black"/>
                </a:solidFill>
              </a:rPr>
              <a:t>himself.</a:t>
            </a:r>
            <a:endParaRPr lang="en-AU" dirty="0">
              <a:solidFill>
                <a:prstClr val="black"/>
              </a:solidFill>
            </a:endParaRPr>
          </a:p>
          <a:p>
            <a:pPr lvl="0"/>
            <a:endParaRPr lang="en-AU" dirty="0">
              <a:solidFill>
                <a:prstClr val="black"/>
              </a:solidFill>
            </a:endParaRPr>
          </a:p>
          <a:p>
            <a:pPr lvl="0"/>
            <a:r>
              <a:rPr lang="en-AU" dirty="0">
                <a:solidFill>
                  <a:prstClr val="black"/>
                </a:solidFill>
              </a:rPr>
              <a:t>Morrison belonged to the social realist circle of writers identified with the Communist Party of </a:t>
            </a:r>
            <a:r>
              <a:rPr lang="en-AU" dirty="0" smtClean="0">
                <a:solidFill>
                  <a:prstClr val="black"/>
                </a:solidFill>
              </a:rPr>
              <a:t>Australia.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40968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AU" dirty="0" smtClean="0">
              <a:solidFill>
                <a:prstClr val="black"/>
              </a:solidFill>
            </a:endParaRPr>
          </a:p>
          <a:p>
            <a:pPr lvl="0"/>
            <a:r>
              <a:rPr lang="en-AU" dirty="0" smtClean="0">
                <a:solidFill>
                  <a:prstClr val="black"/>
                </a:solidFill>
              </a:rPr>
              <a:t>In </a:t>
            </a:r>
            <a:r>
              <a:rPr lang="en-AU" dirty="0">
                <a:solidFill>
                  <a:prstClr val="black"/>
                </a:solidFill>
              </a:rPr>
              <a:t>‘North Wind’ Morrison placed his story in the midst of a bush fire that broke out in Beaumaris. A Gothic landscape becomes charged with the main character’s emotions. As with other social realists, traditional Romantic elements are frequent in Morrison’s work</a:t>
            </a:r>
            <a:r>
              <a:rPr lang="en-AU" dirty="0" smtClean="0">
                <a:solidFill>
                  <a:prstClr val="black"/>
                </a:solidFill>
              </a:rPr>
              <a:t>.</a:t>
            </a:r>
            <a:endParaRPr lang="en-AU" dirty="0">
              <a:solidFill>
                <a:prstClr val="black"/>
              </a:solidFill>
            </a:endParaRPr>
          </a:p>
          <a:p>
            <a:pPr lvl="0"/>
            <a:endParaRPr lang="en-AU" dirty="0">
              <a:solidFill>
                <a:prstClr val="black"/>
              </a:solidFill>
            </a:endParaRPr>
          </a:p>
          <a:p>
            <a:pPr lvl="0"/>
            <a:r>
              <a:rPr lang="en-AU" dirty="0">
                <a:solidFill>
                  <a:prstClr val="black"/>
                </a:solidFill>
              </a:rPr>
              <a:t>The fire becomes a metaphor of a hostility between the narrator and his mother-in-law that threatens to destroy his marriage. </a:t>
            </a:r>
          </a:p>
          <a:p>
            <a:pPr lvl="0"/>
            <a:endParaRPr lang="en-AU" dirty="0">
              <a:solidFill>
                <a:prstClr val="black"/>
              </a:solidFill>
            </a:endParaRPr>
          </a:p>
          <a:p>
            <a:pPr lvl="0"/>
            <a:r>
              <a:rPr lang="en-AU" dirty="0">
                <a:solidFill>
                  <a:prstClr val="black"/>
                </a:solidFill>
              </a:rPr>
              <a:t>The fire elicits a spirit of co-operation between the men who fight it, many of them neighbours.</a:t>
            </a:r>
          </a:p>
          <a:p>
            <a:pPr lvl="0"/>
            <a:endParaRPr lang="en-AU" dirty="0">
              <a:solidFill>
                <a:prstClr val="black"/>
              </a:solidFill>
            </a:endParaRPr>
          </a:p>
          <a:p>
            <a:pPr lvl="0"/>
            <a:r>
              <a:rPr lang="en-AU" dirty="0">
                <a:solidFill>
                  <a:prstClr val="black"/>
                </a:solidFill>
              </a:rPr>
              <a:t>Fire, a quintessentially Australian disaster, finds expression in the visual arts, poetry and children’s literature but novels and short stories in which bushfire is central to the narrative are surprisingly rare </a:t>
            </a:r>
            <a:r>
              <a:rPr lang="en-AU" dirty="0" smtClean="0">
                <a:solidFill>
                  <a:prstClr val="black"/>
                </a:solidFill>
              </a:rPr>
              <a:t>(</a:t>
            </a:r>
            <a:r>
              <a:rPr lang="en-AU" dirty="0" err="1" smtClean="0">
                <a:solidFill>
                  <a:prstClr val="black"/>
                </a:solidFill>
              </a:rPr>
              <a:t>Schauble</a:t>
            </a:r>
            <a:r>
              <a:rPr lang="en-AU" dirty="0" smtClean="0">
                <a:solidFill>
                  <a:prstClr val="black"/>
                </a:solidFill>
              </a:rPr>
              <a:t> 2008).  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36"/>
            <a:ext cx="2519115" cy="333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2963" y="2708920"/>
            <a:ext cx="382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Photograph by Sean </a:t>
            </a:r>
            <a:r>
              <a:rPr lang="en-AU" sz="1600" dirty="0" err="1" smtClean="0"/>
              <a:t>Blocksidge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1754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Les </a:t>
            </a:r>
            <a:r>
              <a:rPr lang="en-AU" dirty="0" smtClean="0"/>
              <a:t>Murray’s </a:t>
            </a:r>
            <a:r>
              <a:rPr lang="en-AU" i="1" dirty="0" smtClean="0"/>
              <a:t>oeuvre</a:t>
            </a:r>
            <a:r>
              <a:rPr lang="en-AU" dirty="0" smtClean="0"/>
              <a:t> </a:t>
            </a:r>
            <a:r>
              <a:rPr lang="en-AU" dirty="0"/>
              <a:t>might be read as a celebration of small town mindedness as opposed to the brutality of the city. This was revealed in 'Sydney and the Bush' </a:t>
            </a:r>
            <a:r>
              <a:rPr lang="en-AU" dirty="0" smtClean="0"/>
              <a:t> (1976). </a:t>
            </a:r>
            <a:endParaRPr lang="en-AU" dirty="0"/>
          </a:p>
          <a:p>
            <a:endParaRPr lang="en-AU" dirty="0"/>
          </a:p>
          <a:p>
            <a:r>
              <a:rPr lang="en-AU" dirty="0"/>
              <a:t>Read </a:t>
            </a:r>
            <a:r>
              <a:rPr lang="en-AU" dirty="0" smtClean="0"/>
              <a:t>‘The Quality of Sprawl‘ (1983)</a:t>
            </a:r>
          </a:p>
          <a:p>
            <a:endParaRPr lang="en-AU" dirty="0"/>
          </a:p>
          <a:p>
            <a:r>
              <a:rPr lang="en-AU" dirty="0" smtClean="0"/>
              <a:t>To Murray sprawl is an Australian attitude </a:t>
            </a:r>
          </a:p>
          <a:p>
            <a:endParaRPr lang="en-AU" dirty="0"/>
          </a:p>
          <a:p>
            <a:r>
              <a:rPr lang="en-AU" dirty="0" smtClean="0"/>
              <a:t>The poem is laconic and easy going</a:t>
            </a:r>
          </a:p>
          <a:p>
            <a:endParaRPr lang="en-AU" dirty="0"/>
          </a:p>
          <a:p>
            <a:r>
              <a:rPr lang="en-AU" dirty="0" smtClean="0"/>
              <a:t>In line 29  is Murray celebrating the destruction of government? The last line of the poem, however, seems to </a:t>
            </a:r>
            <a:r>
              <a:rPr lang="en-AU" dirty="0" err="1" smtClean="0"/>
              <a:t>valorize</a:t>
            </a:r>
            <a:r>
              <a:rPr lang="en-AU" dirty="0" smtClean="0"/>
              <a:t>  suppression  by brute force.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1027" name="Picture 3" descr="C:\Users\Pamela\Downloads\M1928-1-41-C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84485"/>
            <a:ext cx="4204396" cy="316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3995936" y="6246191"/>
            <a:ext cx="5881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J.W. Turner </a:t>
            </a:r>
            <a:r>
              <a:rPr lang="en-AU" sz="1600" i="1" dirty="0" smtClean="0"/>
              <a:t>Burning of the Houses of Parliament 1834 </a:t>
            </a:r>
            <a:r>
              <a:rPr lang="en-AU" sz="1600" dirty="0" smtClean="0"/>
              <a:t>(1835) Philadelphia Museum of Art</a:t>
            </a:r>
            <a:endParaRPr lang="en-AU" sz="1600" i="1" dirty="0"/>
          </a:p>
        </p:txBody>
      </p:sp>
    </p:spTree>
    <p:extLst>
      <p:ext uri="{BB962C8B-B14F-4D97-AF65-F5344CB8AC3E}">
        <p14:creationId xmlns:p14="http://schemas.microsoft.com/office/powerpoint/2010/main" val="25438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Jas H. Duke sees Australian history as a narrative of bullying.</a:t>
            </a:r>
          </a:p>
          <a:p>
            <a:endParaRPr lang="en-AU" dirty="0"/>
          </a:p>
          <a:p>
            <a:r>
              <a:rPr lang="en-AU" dirty="0"/>
              <a:t>Eureka poems and 'Happy Birthday Australia‘</a:t>
            </a:r>
          </a:p>
          <a:p>
            <a:endParaRPr lang="en-AU" dirty="0"/>
          </a:p>
          <a:p>
            <a:r>
              <a:rPr lang="en-AU" dirty="0"/>
              <a:t>“Written in a direct, unadorned style”, Duke’s poems “engage with the underdog and demonstrate a deep dissatisfaction with the inequalities within society” (</a:t>
            </a:r>
            <a:r>
              <a:rPr lang="en-AU" dirty="0" err="1"/>
              <a:t>Attfield</a:t>
            </a:r>
            <a:r>
              <a:rPr lang="en-AU" dirty="0"/>
              <a:t> 2005, p. 180). </a:t>
            </a:r>
          </a:p>
          <a:p>
            <a:r>
              <a:rPr lang="en-AU" dirty="0"/>
              <a:t>Duke’s poems also </a:t>
            </a:r>
            <a:r>
              <a:rPr lang="en-AU" dirty="0" smtClean="0"/>
              <a:t>typically display </a:t>
            </a:r>
            <a:r>
              <a:rPr lang="en-AU" dirty="0"/>
              <a:t>deadpan humour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r>
              <a:rPr lang="en-AU" dirty="0" smtClean="0"/>
              <a:t>A cult figure in the Australian performance poetry scene, Duke was influenced by European  avant</a:t>
            </a:r>
            <a:r>
              <a:rPr lang="en-AU" dirty="0"/>
              <a:t>-</a:t>
            </a:r>
            <a:r>
              <a:rPr lang="en-AU" dirty="0" smtClean="0"/>
              <a:t>garde art movements such as Dada.</a:t>
            </a:r>
            <a:endParaRPr lang="en-AU" dirty="0"/>
          </a:p>
        </p:txBody>
      </p:sp>
      <p:pic>
        <p:nvPicPr>
          <p:cNvPr id="8194" name="Picture 2" descr="E:\Jas H Du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89" y="2996952"/>
            <a:ext cx="4606074" cy="333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632789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Jas H. Duke 1939-1992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4935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Should this unit be called Un-Australian literature?</a:t>
            </a:r>
          </a:p>
          <a:p>
            <a:endParaRPr lang="en-AU" sz="1600" dirty="0"/>
          </a:p>
          <a:p>
            <a:r>
              <a:rPr lang="en-AU" sz="1600" dirty="0" smtClean="0"/>
              <a:t>Throughout this unit we have explored: </a:t>
            </a:r>
          </a:p>
          <a:p>
            <a:endParaRPr lang="en-AU" sz="1600" dirty="0" smtClean="0"/>
          </a:p>
          <a:p>
            <a:r>
              <a:rPr lang="en-AU" sz="1600" dirty="0" smtClean="0"/>
              <a:t>the Cultural Cringe</a:t>
            </a:r>
          </a:p>
          <a:p>
            <a:endParaRPr lang="en-AU" sz="1600" dirty="0" smtClean="0"/>
          </a:p>
          <a:p>
            <a:r>
              <a:rPr lang="en-AU" sz="1600" dirty="0"/>
              <a:t>t</a:t>
            </a:r>
            <a:r>
              <a:rPr lang="en-AU" sz="1600" dirty="0" smtClean="0"/>
              <a:t>he rise and fall of Australian literature</a:t>
            </a:r>
            <a:endParaRPr lang="en-AU" sz="1600" dirty="0"/>
          </a:p>
          <a:p>
            <a:endParaRPr lang="en-AU" sz="1600" dirty="0" smtClean="0"/>
          </a:p>
          <a:p>
            <a:r>
              <a:rPr lang="en-AU" sz="1600" dirty="0" smtClean="0"/>
              <a:t>hell</a:t>
            </a:r>
          </a:p>
          <a:p>
            <a:endParaRPr lang="en-AU" sz="1600" dirty="0"/>
          </a:p>
          <a:p>
            <a:r>
              <a:rPr lang="en-AU" sz="1600" dirty="0" smtClean="0"/>
              <a:t>the binaries of city and the bush</a:t>
            </a:r>
          </a:p>
          <a:p>
            <a:endParaRPr lang="en-AU" sz="1600" dirty="0"/>
          </a:p>
          <a:p>
            <a:r>
              <a:rPr lang="en-AU" sz="1600" dirty="0"/>
              <a:t>d</a:t>
            </a:r>
            <a:r>
              <a:rPr lang="en-AU" sz="1600" dirty="0" smtClean="0"/>
              <a:t>econstruction of the received Australian legend</a:t>
            </a:r>
          </a:p>
          <a:p>
            <a:endParaRPr lang="en-AU" sz="1600" dirty="0"/>
          </a:p>
          <a:p>
            <a:r>
              <a:rPr lang="en-AU" sz="1600" dirty="0"/>
              <a:t>g</a:t>
            </a:r>
            <a:r>
              <a:rPr lang="en-AU" sz="1600" dirty="0" smtClean="0"/>
              <a:t>ender</a:t>
            </a:r>
          </a:p>
          <a:p>
            <a:endParaRPr lang="en-AU" sz="1600" dirty="0"/>
          </a:p>
          <a:p>
            <a:r>
              <a:rPr lang="en-AU" sz="1600" dirty="0" smtClean="0"/>
              <a:t>Aboriginality</a:t>
            </a:r>
          </a:p>
          <a:p>
            <a:endParaRPr lang="en-AU" sz="1600" dirty="0"/>
          </a:p>
          <a:p>
            <a:r>
              <a:rPr lang="en-AU" sz="1600" dirty="0" smtClean="0"/>
              <a:t>Many of the texts discussed  are  rather depressing. This is not necessarily a reflection of Ian </a:t>
            </a:r>
            <a:r>
              <a:rPr lang="en-AU" sz="1600" dirty="0" err="1" smtClean="0"/>
              <a:t>Syson’s</a:t>
            </a:r>
            <a:r>
              <a:rPr lang="en-AU" sz="1600" dirty="0" smtClean="0"/>
              <a:t> taste.</a:t>
            </a:r>
          </a:p>
          <a:p>
            <a:endParaRPr lang="en-AU" sz="1600" dirty="0"/>
          </a:p>
          <a:p>
            <a:r>
              <a:rPr lang="en-AU" sz="1600" dirty="0" smtClean="0"/>
              <a:t>We have studied classics including the work of A.B. Paterson, Henry Lawson, Katharine Prichard and Les Murray.</a:t>
            </a:r>
          </a:p>
          <a:p>
            <a:endParaRPr lang="en-AU" sz="1600" dirty="0"/>
          </a:p>
          <a:p>
            <a:r>
              <a:rPr lang="en-AU" sz="1600" dirty="0" smtClean="0"/>
              <a:t>What is Australian literature? I do not expect you to know but I hope this unit has given you a sense of the diversity and richness of the literature of Australia.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64" y="0"/>
            <a:ext cx="3697736" cy="35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3598649"/>
            <a:ext cx="29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Image: Reading Australia </a:t>
            </a:r>
          </a:p>
          <a:p>
            <a:r>
              <a:rPr lang="en-AU" sz="1400" dirty="0" err="1" smtClean="0"/>
              <a:t>Lani</a:t>
            </a:r>
            <a:r>
              <a:rPr lang="en-AU" sz="1400" dirty="0" smtClean="0"/>
              <a:t> </a:t>
            </a:r>
            <a:r>
              <a:rPr lang="en-AU" sz="1400" dirty="0" err="1" smtClean="0"/>
              <a:t>Giesen</a:t>
            </a:r>
            <a:r>
              <a:rPr lang="en-AU" sz="1400" dirty="0" smtClean="0"/>
              <a:t> Creative Commons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9454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000000"/>
                </a:solidFill>
                <a:latin typeface="Arial"/>
              </a:rPr>
              <a:t>Recently p</a:t>
            </a:r>
            <a:r>
              <a:rPr lang="en-AU" b="0" i="0" dirty="0" smtClean="0">
                <a:solidFill>
                  <a:srgbClr val="000000"/>
                </a:solidFill>
                <a:effectLst/>
                <a:latin typeface="Arial"/>
              </a:rPr>
              <a:t>oliticians have attempted to use Australian idiom to ingratiate themselves to the electorate. </a:t>
            </a: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endParaRPr lang="en-A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endParaRPr lang="en-A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endParaRPr lang="en-A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endParaRPr lang="en-A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endParaRPr lang="en-A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endParaRPr lang="en-A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en-A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en-AU" dirty="0" smtClean="0">
                <a:solidFill>
                  <a:srgbClr val="000000"/>
                </a:solidFill>
                <a:latin typeface="Arial"/>
              </a:rPr>
              <a:t>In 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some quarters there was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distress 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when Prime Minister Rudd used the expression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‘fair 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shake of the sauce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bottle’ 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in June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2009. 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Some accused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him of not 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being ‘the full bottle' on Australian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idioms. 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The underlying idiom is the old and well-established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‘fair go’, 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which was first recorded in Australian English in 1904.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As 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an interjection, this means ‘steady on!; be reasonable!; give us a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go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!’.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Over the years many 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variants have appeared. It seems that those criticizing Rudd could be accused of preferring an Americanism to Rudd's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formulation. In 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this instance </a:t>
            </a:r>
            <a:r>
              <a:rPr lang="en-AU" dirty="0">
                <a:latin typeface="Arial"/>
                <a:hlinkClick r:id="rId2"/>
              </a:rPr>
              <a:t>he wasn't as far off the mark as some would have </a:t>
            </a:r>
            <a:r>
              <a:rPr lang="en-AU" dirty="0" smtClean="0">
                <a:latin typeface="Arial"/>
                <a:hlinkClick r:id="rId2"/>
              </a:rPr>
              <a:t>it</a:t>
            </a:r>
            <a:r>
              <a:rPr lang="en-AU" dirty="0" smtClean="0">
                <a:latin typeface="Arial"/>
              </a:rPr>
              <a:t>.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In the end what Rudd said was legitimate. Less legitimate was his attempt to connect with voters through an inauthentic adoption of ‘ordinary language'.</a:t>
            </a:r>
            <a:endParaRPr lang="en-A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en-A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endParaRPr lang="en-A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81" y="662024"/>
            <a:ext cx="6045557" cy="340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9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>
                <a:solidFill>
                  <a:srgbClr val="000000"/>
                </a:solidFill>
                <a:latin typeface="Arial"/>
              </a:rPr>
              <a:t>John Howard was another politician who connected strategically to the ‘Australian people'. His much-vaunted love of cricket is an example. Howard also was aware of the need to capture the vernacular for his politics.</a:t>
            </a:r>
          </a:p>
          <a:p>
            <a:pPr lvl="0"/>
            <a:endParaRPr lang="en-AU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en-AU" dirty="0">
                <a:solidFill>
                  <a:srgbClr val="000000"/>
                </a:solidFill>
                <a:latin typeface="Arial"/>
              </a:rPr>
              <a:t>In March 1999 Prime Minister John Howard released a draft of a proposed preamble to the Constitution. The preamble was written by poet Les Murray in consultation with Howard. </a:t>
            </a:r>
            <a:r>
              <a:rPr lang="en-AU" sz="1600" dirty="0">
                <a:solidFill>
                  <a:srgbClr val="000000"/>
                </a:solidFill>
                <a:latin typeface="Arial"/>
                <a:hlinkClick r:id="rId2"/>
              </a:rPr>
              <a:t>Les Murray's Preamble</a:t>
            </a:r>
            <a:endParaRPr lang="en-AU" sz="1600" dirty="0">
              <a:solidFill>
                <a:srgbClr val="000000"/>
              </a:solidFill>
              <a:latin typeface="Arial"/>
            </a:endParaRPr>
          </a:p>
          <a:p>
            <a:pPr lvl="0"/>
            <a:endParaRPr lang="en-AU" sz="1600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en-AU" dirty="0">
                <a:solidFill>
                  <a:srgbClr val="000000"/>
                </a:solidFill>
                <a:latin typeface="Arial"/>
              </a:rPr>
              <a:t>Murray was not supportive of the inclusion of the word “mateship” considering it too ‘</a:t>
            </a:r>
            <a:r>
              <a:rPr lang="en-AU" dirty="0" err="1">
                <a:solidFill>
                  <a:srgbClr val="000000"/>
                </a:solidFill>
                <a:latin typeface="Arial"/>
              </a:rPr>
              <a:t>blokey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’. Howard reluctantly dropped the term from the preamble after the Australian Democrats refused to allow it to be passed by the Senate. Ultimately the proposed preamble failed.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2214"/>
            <a:ext cx="3438253" cy="229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5802037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Les Murray </a:t>
            </a:r>
          </a:p>
          <a:p>
            <a:r>
              <a:rPr lang="en-AU" sz="1600" dirty="0" smtClean="0"/>
              <a:t>Photo: James </a:t>
            </a:r>
            <a:r>
              <a:rPr lang="en-AU" sz="1600" dirty="0" err="1" smtClean="0"/>
              <a:t>Croucher</a:t>
            </a:r>
            <a:r>
              <a:rPr lang="en-AU" sz="1600" dirty="0" smtClean="0"/>
              <a:t>, </a:t>
            </a:r>
            <a:r>
              <a:rPr lang="en-AU" sz="1600" dirty="0" err="1" smtClean="0"/>
              <a:t>NewsPix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1926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600" b="0" i="1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en-AU" sz="16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1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rgbClr val="000000"/>
                </a:solidFill>
                <a:latin typeface="Arial"/>
              </a:rPr>
              <a:t>Ref: </a:t>
            </a:r>
            <a:r>
              <a:rPr lang="en-AU" sz="1600" dirty="0" err="1" smtClean="0">
                <a:solidFill>
                  <a:srgbClr val="000000"/>
                </a:solidFill>
                <a:latin typeface="Arial"/>
              </a:rPr>
              <a:t>Scalmer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, S 1999 'The </a:t>
            </a:r>
            <a:r>
              <a:rPr lang="en-AU" sz="1600" dirty="0">
                <a:solidFill>
                  <a:srgbClr val="000000"/>
                </a:solidFill>
                <a:latin typeface="Arial"/>
              </a:rPr>
              <a:t>Battlers versus the 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Elites: The Australian Right’s Language of Class’, </a:t>
            </a:r>
            <a:r>
              <a:rPr lang="en-AU" sz="1600" i="1" dirty="0" smtClean="0">
                <a:solidFill>
                  <a:srgbClr val="000000"/>
                </a:solidFill>
                <a:latin typeface="Arial"/>
              </a:rPr>
              <a:t>Overland</a:t>
            </a:r>
            <a:r>
              <a:rPr lang="en-AU" sz="16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154, pp. 9-13 and </a:t>
            </a:r>
            <a:r>
              <a:rPr lang="en-AU" sz="1600" dirty="0" err="1" smtClean="0">
                <a:solidFill>
                  <a:srgbClr val="000000"/>
                </a:solidFill>
                <a:latin typeface="Arial"/>
              </a:rPr>
              <a:t>Scalmer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, S 2008 </a:t>
            </a:r>
            <a:r>
              <a:rPr lang="en-AU" sz="1600" dirty="0">
                <a:solidFill>
                  <a:srgbClr val="000000"/>
                </a:solidFill>
                <a:latin typeface="Arial"/>
              </a:rPr>
              <a:t>'A postscript, A 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Prospect‘ </a:t>
            </a:r>
            <a:r>
              <a:rPr lang="en-AU" sz="1600" i="1" dirty="0" smtClean="0">
                <a:solidFill>
                  <a:srgbClr val="000000"/>
                </a:solidFill>
                <a:latin typeface="Arial"/>
              </a:rPr>
              <a:t>Overland</a:t>
            </a:r>
            <a:r>
              <a:rPr lang="en-AU" sz="16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191, pp. 27-33. </a:t>
            </a:r>
          </a:p>
          <a:p>
            <a:endParaRPr lang="en-AU" sz="1600" dirty="0">
              <a:solidFill>
                <a:srgbClr val="000000"/>
              </a:solidFill>
              <a:latin typeface="Arial"/>
            </a:endParaRPr>
          </a:p>
          <a:p>
            <a:r>
              <a:rPr lang="en-AU" sz="1600" dirty="0" smtClean="0">
                <a:solidFill>
                  <a:srgbClr val="000000"/>
                </a:solidFill>
                <a:latin typeface="Arial"/>
              </a:rPr>
              <a:t>Historian </a:t>
            </a:r>
            <a:r>
              <a:rPr lang="en-AU" sz="1600" dirty="0">
                <a:solidFill>
                  <a:srgbClr val="000000"/>
                </a:solidFill>
                <a:latin typeface="Arial"/>
              </a:rPr>
              <a:t>Sean </a:t>
            </a:r>
            <a:r>
              <a:rPr lang="en-AU" sz="1600" dirty="0" err="1">
                <a:solidFill>
                  <a:srgbClr val="000000"/>
                </a:solidFill>
                <a:latin typeface="Arial"/>
              </a:rPr>
              <a:t>Scalmer</a:t>
            </a:r>
            <a:r>
              <a:rPr lang="en-AU" sz="1600" dirty="0">
                <a:solidFill>
                  <a:srgbClr val="000000"/>
                </a:solidFill>
                <a:latin typeface="Arial"/>
              </a:rPr>
              <a:t> has demonstrated the way in which 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John Howard </a:t>
            </a:r>
            <a:r>
              <a:rPr lang="en-AU" sz="1600" dirty="0">
                <a:solidFill>
                  <a:srgbClr val="000000"/>
                </a:solidFill>
                <a:latin typeface="Arial"/>
              </a:rPr>
              <a:t>appropriated terms previously associated with the 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Left </a:t>
            </a:r>
            <a:r>
              <a:rPr lang="en-AU" sz="1600" dirty="0">
                <a:solidFill>
                  <a:srgbClr val="000000"/>
                </a:solidFill>
                <a:latin typeface="Arial"/>
              </a:rPr>
              <a:t>in order to connect with a certain section of the working class. Words and terms 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like</a:t>
            </a:r>
          </a:p>
          <a:p>
            <a:endParaRPr lang="en-AU" sz="1600" dirty="0">
              <a:solidFill>
                <a:srgbClr val="000000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Battler</a:t>
            </a:r>
          </a:p>
          <a:p>
            <a:endParaRPr lang="en-AU" sz="1600" dirty="0">
              <a:solidFill>
                <a:srgbClr val="000000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Mateship</a:t>
            </a:r>
          </a:p>
          <a:p>
            <a:endParaRPr lang="en-AU" sz="1600" dirty="0">
              <a:solidFill>
                <a:srgbClr val="000000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en-AU" sz="1600" dirty="0">
                <a:solidFill>
                  <a:srgbClr val="000000"/>
                </a:solidFill>
                <a:latin typeface="Arial"/>
              </a:rPr>
              <a:t>Fair go</a:t>
            </a:r>
          </a:p>
          <a:p>
            <a:endParaRPr lang="en-AU" sz="1600" dirty="0" smtClean="0">
              <a:solidFill>
                <a:srgbClr val="000000"/>
              </a:solidFill>
              <a:latin typeface="Arial"/>
            </a:endParaRPr>
          </a:p>
          <a:p>
            <a:r>
              <a:rPr lang="en-AU" sz="1600" dirty="0" smtClean="0">
                <a:solidFill>
                  <a:srgbClr val="000000"/>
                </a:solidFill>
                <a:latin typeface="Arial"/>
              </a:rPr>
              <a:t>were </a:t>
            </a:r>
            <a:r>
              <a:rPr lang="en-AU" sz="1600" dirty="0">
                <a:solidFill>
                  <a:srgbClr val="000000"/>
                </a:solidFill>
                <a:latin typeface="Arial"/>
              </a:rPr>
              <a:t>turned into words that could apply to people who were well off but who saw themselves as being exploited by an inner-city left-wing elite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en-AU" sz="1600" dirty="0">
              <a:solidFill>
                <a:srgbClr val="000000"/>
              </a:solidFill>
              <a:latin typeface="Arial"/>
            </a:endParaRPr>
          </a:p>
          <a:p>
            <a:r>
              <a:rPr lang="en-AU" sz="1600" dirty="0">
                <a:solidFill>
                  <a:srgbClr val="000000"/>
                </a:solidFill>
                <a:latin typeface="Arial"/>
              </a:rPr>
              <a:t>People who were ‘natural' </a:t>
            </a:r>
            <a:r>
              <a:rPr lang="en-AU" sz="1600" dirty="0" err="1">
                <a:solidFill>
                  <a:srgbClr val="000000"/>
                </a:solidFill>
                <a:latin typeface="Arial"/>
              </a:rPr>
              <a:t>Labor</a:t>
            </a:r>
            <a:r>
              <a:rPr lang="en-AU" sz="1600" dirty="0">
                <a:solidFill>
                  <a:srgbClr val="000000"/>
                </a:solidFill>
                <a:latin typeface="Arial"/>
              </a:rPr>
              <a:t> voters (self-employed tradesmen, people working in the mining industry) were seduced by the rhetoric of their exploitation by greenies, do-gooders, queue-jumping asylum seekers and so forth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en-AU" sz="1600" dirty="0">
              <a:solidFill>
                <a:srgbClr val="000000"/>
              </a:solidFill>
              <a:latin typeface="Arial"/>
            </a:endParaRPr>
          </a:p>
          <a:p>
            <a:r>
              <a:rPr lang="en-AU" sz="1600" dirty="0">
                <a:solidFill>
                  <a:srgbClr val="000000"/>
                </a:solidFill>
                <a:latin typeface="Arial"/>
              </a:rPr>
              <a:t>It seemed in the early part of this century that 4wd-driving, F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oxtel-watching</a:t>
            </a:r>
            <a:r>
              <a:rPr lang="en-AU" sz="1600" dirty="0">
                <a:solidFill>
                  <a:srgbClr val="000000"/>
                </a:solidFill>
                <a:latin typeface="Arial"/>
              </a:rPr>
              <a:t>, 100k per annum battlers and their mates only wanted a fair 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go.</a:t>
            </a:r>
          </a:p>
          <a:p>
            <a:endParaRPr lang="en-AU" sz="1600" dirty="0">
              <a:solidFill>
                <a:srgbClr val="000000"/>
              </a:solidFill>
              <a:latin typeface="Arial"/>
            </a:endParaRPr>
          </a:p>
          <a:p>
            <a:r>
              <a:rPr lang="en-AU" sz="1600" dirty="0">
                <a:solidFill>
                  <a:srgbClr val="000000"/>
                </a:solidFill>
                <a:latin typeface="Arial"/>
              </a:rPr>
              <a:t>Terms that once applied to people who were unemployed, living below the poverty line or disadvantaged in other ways were turned 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upside </a:t>
            </a:r>
            <a:r>
              <a:rPr lang="en-AU" sz="1600" dirty="0">
                <a:solidFill>
                  <a:srgbClr val="000000"/>
                </a:solidFill>
                <a:latin typeface="Arial"/>
              </a:rPr>
              <a:t>down to reconstruct these people as the oppressors of Howard's Battlers.</a:t>
            </a:r>
            <a:endParaRPr lang="en-AU" sz="16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1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rial"/>
                <a:hlinkClick r:id="rId2"/>
              </a:rPr>
              <a:t>Howard on who are the </a:t>
            </a:r>
            <a:r>
              <a:rPr lang="en-AU" dirty="0" smtClean="0">
                <a:solidFill>
                  <a:srgbClr val="000000"/>
                </a:solidFill>
                <a:latin typeface="Arial"/>
                <a:hlinkClick r:id="rId2"/>
              </a:rPr>
              <a:t>battlers</a:t>
            </a:r>
            <a:endParaRPr lang="en-AU" dirty="0" smtClean="0">
              <a:solidFill>
                <a:srgbClr val="000000"/>
              </a:solidFill>
              <a:latin typeface="Arial"/>
            </a:endParaRP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r>
              <a:rPr lang="en-AU" dirty="0">
                <a:solidFill>
                  <a:srgbClr val="000000"/>
                </a:solidFill>
                <a:latin typeface="Arial"/>
              </a:rPr>
              <a:t>No doubt this is all a little confusing. Who is right; just who are the battlers then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r>
              <a:rPr lang="en-AU" dirty="0">
                <a:solidFill>
                  <a:srgbClr val="000000"/>
                </a:solidFill>
                <a:latin typeface="Arial"/>
              </a:rPr>
              <a:t>The reasons politicians are so keen to capture the demotic is that Australia has a rich rhetorical history of egalitarianism and fair play. Whether Australia has a rich actual history of these characteristics is another matter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r>
              <a:rPr lang="en-AU" dirty="0">
                <a:solidFill>
                  <a:srgbClr val="000000"/>
                </a:solidFill>
                <a:latin typeface="Arial"/>
              </a:rPr>
              <a:t>Whoever sets the framework of this rhetoric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wields </a:t>
            </a:r>
            <a:r>
              <a:rPr lang="en-AU" dirty="0">
                <a:solidFill>
                  <a:srgbClr val="000000"/>
                </a:solidFill>
                <a:latin typeface="Arial"/>
              </a:rPr>
              <a:t>a lot of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power</a:t>
            </a: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r>
              <a:rPr lang="en-AU" dirty="0">
                <a:solidFill>
                  <a:srgbClr val="000000"/>
                </a:solidFill>
                <a:latin typeface="Arial"/>
              </a:rPr>
              <a:t>We hear many stories of fair play that have come down to us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/>
              </a:rPr>
              <a:t>convict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solidarity</a:t>
            </a:r>
            <a:endParaRPr lang="en-AU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/>
              </a:rPr>
              <a:t>bush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mateship</a:t>
            </a:r>
            <a:endParaRPr lang="en-AU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/>
              </a:rPr>
              <a:t>Ned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Kelly</a:t>
            </a:r>
            <a:endParaRPr lang="en-AU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/>
              </a:rPr>
              <a:t>bush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unionism</a:t>
            </a:r>
            <a:endParaRPr lang="en-AU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/>
              </a:rPr>
              <a:t>ANZAC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/>
              </a:rPr>
              <a:t>sporting 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fairness</a:t>
            </a: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r>
              <a:rPr lang="en-AU" dirty="0">
                <a:solidFill>
                  <a:srgbClr val="000000"/>
                </a:solidFill>
                <a:latin typeface="Arial"/>
              </a:rPr>
              <a:t>But each of them if taken too uncritically can mask stories of bullying, cruelty and treachery that sit alongside these more noble narratives</a:t>
            </a:r>
            <a:endParaRPr lang="en-A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3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rial"/>
              </a:rPr>
              <a:t>This week's stories have been chosen because they engage with this question of the way Australians treat each other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r>
              <a:rPr lang="en-AU" dirty="0">
                <a:solidFill>
                  <a:srgbClr val="000000"/>
                </a:solidFill>
                <a:latin typeface="Arial"/>
              </a:rPr>
              <a:t>They ask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/>
              </a:rPr>
              <a:t>How do those in power treat those below them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/>
              </a:rPr>
              <a:t>How do insiders treat outsiders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/>
              </a:rPr>
              <a:t>How do those who mistreat others see their actions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/>
              </a:rPr>
              <a:t>How do people treat their peers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endParaRPr lang="en-AU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rial"/>
              </a:rPr>
              <a:t>Just what is Australian egalitarianism?</a:t>
            </a:r>
            <a:endParaRPr lang="en-A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9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Peter Carey, 'Crabs' </a:t>
            </a:r>
            <a:r>
              <a:rPr lang="en-AU" dirty="0" smtClean="0"/>
              <a:t> (1972) – </a:t>
            </a:r>
            <a:r>
              <a:rPr lang="en-AU" dirty="0"/>
              <a:t>a surreal story about being trapped in a drive-in cinema – about what happens when refugees are gathered and the dynamics of power in such situations – about the absence of egalitarianism in high pressure situations – about the limits to anarchy.</a:t>
            </a:r>
          </a:p>
          <a:p>
            <a:endParaRPr lang="en-AU" dirty="0"/>
          </a:p>
          <a:p>
            <a:r>
              <a:rPr lang="en-AU" dirty="0"/>
              <a:t>The central character Crabs, a victim of bullying, borrows his friend Frank's car to go to the Drive-In with his girlfriend. It's a risky business but Crabs thinks </a:t>
            </a:r>
            <a:r>
              <a:rPr lang="en-AU" dirty="0" smtClean="0"/>
              <a:t>it is </a:t>
            </a:r>
            <a:r>
              <a:rPr lang="en-AU" dirty="0"/>
              <a:t>worth the risk because of the potential benefits he will get out of it.</a:t>
            </a:r>
          </a:p>
          <a:p>
            <a:endParaRPr lang="en-AU" dirty="0"/>
          </a:p>
          <a:p>
            <a:r>
              <a:rPr lang="en-AU" dirty="0"/>
              <a:t>Unfortunately Frank's car has its wheels stolen and so they are stuck in the </a:t>
            </a:r>
            <a:r>
              <a:rPr lang="en-AU" dirty="0" smtClean="0"/>
              <a:t>Drive-in </a:t>
            </a:r>
            <a:r>
              <a:rPr lang="en-AU" dirty="0"/>
              <a:t>indefinitely.</a:t>
            </a:r>
          </a:p>
          <a:p>
            <a:endParaRPr lang="en-AU" dirty="0"/>
          </a:p>
          <a:p>
            <a:r>
              <a:rPr lang="en-AU" dirty="0"/>
              <a:t>The story is an allegory: but an allegory of what? </a:t>
            </a:r>
            <a:r>
              <a:rPr lang="en-AU" dirty="0" smtClean="0"/>
              <a:t>There are </a:t>
            </a:r>
            <a:r>
              <a:rPr lang="en-AU" dirty="0"/>
              <a:t>ways in which it prefigures the detention camps of the last </a:t>
            </a:r>
            <a:r>
              <a:rPr lang="en-AU" dirty="0" smtClean="0"/>
              <a:t>decade in Australia.  The castaways jealously guard their prison and regard the migrants with hostility and fear (pp. 239</a:t>
            </a:r>
            <a:r>
              <a:rPr lang="en-AU" dirty="0"/>
              <a:t>, </a:t>
            </a:r>
            <a:r>
              <a:rPr lang="en-AU" dirty="0" smtClean="0"/>
              <a:t>244).</a:t>
            </a:r>
            <a:endParaRPr lang="en-AU" dirty="0"/>
          </a:p>
          <a:p>
            <a:endParaRPr lang="en-AU" dirty="0"/>
          </a:p>
          <a:p>
            <a:r>
              <a:rPr lang="en-AU" dirty="0"/>
              <a:t>P</a:t>
            </a:r>
            <a:r>
              <a:rPr lang="en-AU" dirty="0" smtClean="0"/>
              <a:t>erhaps it </a:t>
            </a:r>
            <a:r>
              <a:rPr lang="en-AU" dirty="0"/>
              <a:t>is also talking about a future in which our obsession with cars is complete (</a:t>
            </a:r>
            <a:r>
              <a:rPr lang="en-AU" dirty="0" smtClean="0"/>
              <a:t>p. 241).</a:t>
            </a:r>
            <a:endParaRPr lang="en-AU" dirty="0"/>
          </a:p>
          <a:p>
            <a:endParaRPr lang="en-AU" dirty="0"/>
          </a:p>
          <a:p>
            <a:r>
              <a:rPr lang="en-AU" dirty="0"/>
              <a:t>Crabs </a:t>
            </a:r>
            <a:r>
              <a:rPr lang="en-AU" dirty="0" smtClean="0"/>
              <a:t>abandons his girlfriend and morphs </a:t>
            </a:r>
            <a:r>
              <a:rPr lang="en-AU" dirty="0"/>
              <a:t>into a </a:t>
            </a:r>
            <a:r>
              <a:rPr lang="en-AU" dirty="0" smtClean="0"/>
              <a:t>phallic vehicle </a:t>
            </a:r>
            <a:r>
              <a:rPr lang="en-AU" dirty="0"/>
              <a:t>because he is totally at one with the idea that cars are at the centre of life. A changing Australia prompts Crabs to change into a "a motor car or vehicle in good </a:t>
            </a:r>
            <a:r>
              <a:rPr lang="en-AU" dirty="0" smtClean="0"/>
              <a:t>health"  (pp. 244-245).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98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090047"/>
            <a:ext cx="30575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0" y="1090047"/>
            <a:ext cx="5334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846" y="4864130"/>
            <a:ext cx="589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Peter Carey in New York in 2007 and in Australia in 1976</a:t>
            </a:r>
          </a:p>
          <a:p>
            <a:r>
              <a:rPr lang="en-AU" sz="1600" dirty="0" smtClean="0"/>
              <a:t>Photos: From left, Stuart O’Sullivan/Orchard by Getty Images for New York Magazine; courtesy of Peter Carey  </a:t>
            </a:r>
            <a:endParaRPr lang="en-A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6021288"/>
            <a:ext cx="728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Carey’s first book</a:t>
            </a:r>
            <a:r>
              <a:rPr lang="en-AU" sz="1600" dirty="0"/>
              <a:t>, </a:t>
            </a:r>
            <a:r>
              <a:rPr lang="en-AU" sz="1600" dirty="0" smtClean="0"/>
              <a:t>a short-story collection, </a:t>
            </a:r>
            <a:endParaRPr lang="en-AU" sz="1600" dirty="0"/>
          </a:p>
          <a:p>
            <a:r>
              <a:rPr lang="en-AU" sz="1600" dirty="0" smtClean="0"/>
              <a:t>published in 1974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7196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Olga </a:t>
            </a:r>
            <a:r>
              <a:rPr lang="en-AU" dirty="0" smtClean="0"/>
              <a:t>Masters, 'The </a:t>
            </a:r>
            <a:r>
              <a:rPr lang="en-AU" dirty="0"/>
              <a:t>Rages of Mrs Torrens' </a:t>
            </a:r>
            <a:r>
              <a:rPr lang="en-AU" dirty="0" smtClean="0"/>
              <a:t>(1982) – </a:t>
            </a:r>
            <a:r>
              <a:rPr lang="en-AU" dirty="0"/>
              <a:t>small town rejection of eccentricity and madness. Yet it reveals a hypocrisy beneath the rejection. The failure of the town to discuss the final rage of Mrs Torrens is because it was too close to some truths that </a:t>
            </a:r>
            <a:r>
              <a:rPr lang="en-AU" dirty="0" smtClean="0"/>
              <a:t>were not </a:t>
            </a:r>
            <a:r>
              <a:rPr lang="en-AU" dirty="0"/>
              <a:t>to be </a:t>
            </a:r>
            <a:r>
              <a:rPr lang="en-AU" dirty="0" smtClean="0"/>
              <a:t>spoken (p. 306).</a:t>
            </a:r>
            <a:endParaRPr lang="en-AU" dirty="0"/>
          </a:p>
          <a:p>
            <a:endParaRPr lang="en-AU" dirty="0"/>
          </a:p>
          <a:p>
            <a:r>
              <a:rPr lang="en-AU" dirty="0" smtClean="0"/>
              <a:t>Olga Masters had a short but brilliant career as a fiction writer in her sixties after decades of journalism and raising a family. She uses the realist tradition to explore female experience and the lives of ‘ordinary’ people.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84" y="2649773"/>
            <a:ext cx="2366444" cy="34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47" y="2636912"/>
            <a:ext cx="218921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6093297"/>
            <a:ext cx="5010883" cy="60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Masters’ first collection of stories, </a:t>
            </a:r>
          </a:p>
          <a:p>
            <a:r>
              <a:rPr lang="en-AU" sz="1600" dirty="0" smtClean="0"/>
              <a:t>published in 1982</a:t>
            </a:r>
            <a:endParaRPr lang="en-A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6237312"/>
            <a:ext cx="239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Olga Masters </a:t>
            </a:r>
          </a:p>
          <a:p>
            <a:r>
              <a:rPr lang="en-AU" sz="1600" dirty="0" smtClean="0"/>
              <a:t>Source: </a:t>
            </a:r>
            <a:r>
              <a:rPr lang="en-AU" sz="1600" i="1" dirty="0" smtClean="0"/>
              <a:t>The Age</a:t>
            </a:r>
            <a:endParaRPr lang="en-AU" sz="1600" i="1" dirty="0"/>
          </a:p>
        </p:txBody>
      </p:sp>
    </p:spTree>
    <p:extLst>
      <p:ext uri="{BB962C8B-B14F-4D97-AF65-F5344CB8AC3E}">
        <p14:creationId xmlns:p14="http://schemas.microsoft.com/office/powerpoint/2010/main" val="35504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1464</Words>
  <Application>Microsoft Office PowerPoint</Application>
  <PresentationFormat>On-screen Show (4:3)</PresentationFormat>
  <Paragraphs>164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ACL 2009  Australian Literature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</dc:creator>
  <cp:lastModifiedBy>Victoria University</cp:lastModifiedBy>
  <cp:revision>90</cp:revision>
  <dcterms:created xsi:type="dcterms:W3CDTF">2014-05-03T09:38:24Z</dcterms:created>
  <dcterms:modified xsi:type="dcterms:W3CDTF">2014-05-06T23:42:59Z</dcterms:modified>
</cp:coreProperties>
</file>