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3" r:id="rId7"/>
    <p:sldId id="264" r:id="rId8"/>
    <p:sldId id="262"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62" autoAdjust="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2BD8F4-9C11-4595-9628-2CFE28F70AF2}" type="datetimeFigureOut">
              <a:rPr lang="en-AU" smtClean="0"/>
              <a:t>15/04/2014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0C1A5-F5E6-4D80-AEE5-4B02E7C9D041}" type="slidenum">
              <a:rPr lang="en-AU" smtClean="0"/>
              <a:t>‹#›</a:t>
            </a:fld>
            <a:endParaRPr lang="en-AU"/>
          </a:p>
        </p:txBody>
      </p:sp>
    </p:spTree>
    <p:extLst>
      <p:ext uri="{BB962C8B-B14F-4D97-AF65-F5344CB8AC3E}">
        <p14:creationId xmlns:p14="http://schemas.microsoft.com/office/powerpoint/2010/main" val="3366328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D90C1A5-F5E6-4D80-AEE5-4B02E7C9D041}" type="slidenum">
              <a:rPr lang="en-AU" smtClean="0"/>
              <a:t>9</a:t>
            </a:fld>
            <a:endParaRPr lang="en-AU"/>
          </a:p>
        </p:txBody>
      </p:sp>
    </p:spTree>
    <p:extLst>
      <p:ext uri="{BB962C8B-B14F-4D97-AF65-F5344CB8AC3E}">
        <p14:creationId xmlns:p14="http://schemas.microsoft.com/office/powerpoint/2010/main" val="228199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52E1648-C0F8-479C-838B-FE019033D41A}" type="datetimeFigureOut">
              <a:rPr lang="en-AU" smtClean="0"/>
              <a:t>15/04/2014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304751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2E1648-C0F8-479C-838B-FE019033D41A}" type="datetimeFigureOut">
              <a:rPr lang="en-AU" smtClean="0"/>
              <a:t>15/04/2014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52136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2E1648-C0F8-479C-838B-FE019033D41A}" type="datetimeFigureOut">
              <a:rPr lang="en-AU" smtClean="0"/>
              <a:t>15/04/2014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186721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2E1648-C0F8-479C-838B-FE019033D41A}" type="datetimeFigureOut">
              <a:rPr lang="en-AU" smtClean="0"/>
              <a:t>15/04/2014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32845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E1648-C0F8-479C-838B-FE019033D41A}" type="datetimeFigureOut">
              <a:rPr lang="en-AU" smtClean="0"/>
              <a:t>15/04/2014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34391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52E1648-C0F8-479C-838B-FE019033D41A}" type="datetimeFigureOut">
              <a:rPr lang="en-AU" smtClean="0"/>
              <a:t>15/04/2014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366150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52E1648-C0F8-479C-838B-FE019033D41A}" type="datetimeFigureOut">
              <a:rPr lang="en-AU" smtClean="0"/>
              <a:t>15/04/2014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419832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52E1648-C0F8-479C-838B-FE019033D41A}" type="datetimeFigureOut">
              <a:rPr lang="en-AU" smtClean="0"/>
              <a:t>15/04/2014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80836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E1648-C0F8-479C-838B-FE019033D41A}" type="datetimeFigureOut">
              <a:rPr lang="en-AU" smtClean="0"/>
              <a:t>15/04/2014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319312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E1648-C0F8-479C-838B-FE019033D41A}" type="datetimeFigureOut">
              <a:rPr lang="en-AU" smtClean="0"/>
              <a:t>15/04/2014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173985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E1648-C0F8-479C-838B-FE019033D41A}" type="datetimeFigureOut">
              <a:rPr lang="en-AU" smtClean="0"/>
              <a:t>15/04/2014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847FA7E-6988-497C-9306-D9503BEF9DAD}" type="slidenum">
              <a:rPr lang="en-AU" smtClean="0"/>
              <a:t>‹#›</a:t>
            </a:fld>
            <a:endParaRPr lang="en-AU"/>
          </a:p>
        </p:txBody>
      </p:sp>
    </p:spTree>
    <p:extLst>
      <p:ext uri="{BB962C8B-B14F-4D97-AF65-F5344CB8AC3E}">
        <p14:creationId xmlns:p14="http://schemas.microsoft.com/office/powerpoint/2010/main" val="369349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E1648-C0F8-479C-838B-FE019033D41A}" type="datetimeFigureOut">
              <a:rPr lang="en-AU" smtClean="0"/>
              <a:t>15/04/2014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7FA7E-6988-497C-9306-D9503BEF9DAD}" type="slidenum">
              <a:rPr lang="en-AU" smtClean="0"/>
              <a:t>‹#›</a:t>
            </a:fld>
            <a:endParaRPr lang="en-AU"/>
          </a:p>
        </p:txBody>
      </p:sp>
    </p:spTree>
    <p:extLst>
      <p:ext uri="{BB962C8B-B14F-4D97-AF65-F5344CB8AC3E}">
        <p14:creationId xmlns:p14="http://schemas.microsoft.com/office/powerpoint/2010/main" val="3279771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theaustralian.news.com.au/story/0,20867,21853571-5001986,00.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i="0" dirty="0" smtClean="0">
                <a:solidFill>
                  <a:srgbClr val="FF0000"/>
                </a:solidFill>
                <a:effectLst/>
                <a:latin typeface="Arial"/>
              </a:rPr>
              <a:t>ACL 2009 </a:t>
            </a:r>
            <a:r>
              <a:rPr lang="en-AU" dirty="0" smtClean="0"/>
              <a:t/>
            </a:r>
            <a:br>
              <a:rPr lang="en-AU" dirty="0" smtClean="0"/>
            </a:br>
            <a:r>
              <a:rPr lang="en-AU" b="1" i="0" dirty="0" smtClean="0">
                <a:solidFill>
                  <a:srgbClr val="000000"/>
                </a:solidFill>
                <a:effectLst/>
                <a:latin typeface="Arial"/>
              </a:rPr>
              <a:t>Australian Literature </a:t>
            </a:r>
            <a:endParaRPr lang="en-AU" dirty="0"/>
          </a:p>
        </p:txBody>
      </p:sp>
      <p:sp>
        <p:nvSpPr>
          <p:cNvPr id="3" name="Subtitle 2"/>
          <p:cNvSpPr>
            <a:spLocks noGrp="1"/>
          </p:cNvSpPr>
          <p:nvPr>
            <p:ph type="subTitle" idx="1"/>
          </p:nvPr>
        </p:nvSpPr>
        <p:spPr/>
        <p:txBody>
          <a:bodyPr/>
          <a:lstStyle/>
          <a:p>
            <a:r>
              <a:rPr lang="en-AU" b="1" i="0" dirty="0" smtClean="0">
                <a:solidFill>
                  <a:srgbClr val="000000"/>
                </a:solidFill>
                <a:effectLst/>
                <a:latin typeface="Arial"/>
              </a:rPr>
              <a:t>Aboriginal Voices</a:t>
            </a:r>
            <a:endParaRPr lang="en-AU" dirty="0"/>
          </a:p>
        </p:txBody>
      </p:sp>
    </p:spTree>
    <p:extLst>
      <p:ext uri="{BB962C8B-B14F-4D97-AF65-F5344CB8AC3E}">
        <p14:creationId xmlns:p14="http://schemas.microsoft.com/office/powerpoint/2010/main" val="2654018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93319"/>
          </a:xfrm>
          <a:prstGeom prst="rect">
            <a:avLst/>
          </a:prstGeom>
        </p:spPr>
        <p:txBody>
          <a:bodyPr wrap="square">
            <a:spAutoFit/>
          </a:bodyPr>
          <a:lstStyle/>
          <a:p>
            <a:pPr lvl="0"/>
            <a:r>
              <a:rPr lang="en-AU" dirty="0" smtClean="0">
                <a:solidFill>
                  <a:prstClr val="black"/>
                </a:solidFill>
              </a:rPr>
              <a:t>Born </a:t>
            </a:r>
            <a:r>
              <a:rPr lang="en-AU" dirty="0">
                <a:solidFill>
                  <a:prstClr val="black"/>
                </a:solidFill>
              </a:rPr>
              <a:t>in Cloncurry, Queensland in 1950, </a:t>
            </a:r>
            <a:r>
              <a:rPr lang="en-AU" dirty="0" smtClean="0">
                <a:solidFill>
                  <a:prstClr val="black"/>
                </a:solidFill>
              </a:rPr>
              <a:t>Alexis Wright </a:t>
            </a:r>
            <a:r>
              <a:rPr lang="en-AU" dirty="0">
                <a:solidFill>
                  <a:prstClr val="black"/>
                </a:solidFill>
              </a:rPr>
              <a:t>is of the </a:t>
            </a:r>
            <a:r>
              <a:rPr lang="en-AU" dirty="0" err="1" smtClean="0">
                <a:solidFill>
                  <a:prstClr val="black"/>
                </a:solidFill>
              </a:rPr>
              <a:t>Waanyi</a:t>
            </a:r>
            <a:r>
              <a:rPr lang="en-AU" dirty="0" smtClean="0">
                <a:solidFill>
                  <a:prstClr val="black"/>
                </a:solidFill>
              </a:rPr>
              <a:t> </a:t>
            </a:r>
            <a:r>
              <a:rPr lang="en-AU" dirty="0">
                <a:solidFill>
                  <a:prstClr val="black"/>
                </a:solidFill>
              </a:rPr>
              <a:t>people from the highlands of the southern Gulf of Carpentaria. A writer and activist, she now lives in Melbourne.</a:t>
            </a:r>
          </a:p>
          <a:p>
            <a:pPr lvl="0"/>
            <a:endParaRPr lang="en-AU" dirty="0">
              <a:solidFill>
                <a:prstClr val="black"/>
              </a:solidFill>
            </a:endParaRPr>
          </a:p>
          <a:p>
            <a:pPr lvl="0"/>
            <a:r>
              <a:rPr lang="en-AU" dirty="0">
                <a:solidFill>
                  <a:prstClr val="black"/>
                </a:solidFill>
              </a:rPr>
              <a:t>In </a:t>
            </a:r>
            <a:r>
              <a:rPr lang="en-AU" i="1" dirty="0">
                <a:solidFill>
                  <a:prstClr val="black"/>
                </a:solidFill>
              </a:rPr>
              <a:t>Carpentaria</a:t>
            </a:r>
            <a:r>
              <a:rPr lang="en-AU" dirty="0">
                <a:solidFill>
                  <a:prstClr val="black"/>
                </a:solidFill>
              </a:rPr>
              <a:t> (2006) she has written one of the most ambitious novels in Australian literary </a:t>
            </a:r>
            <a:r>
              <a:rPr lang="en-AU" dirty="0" smtClean="0">
                <a:solidFill>
                  <a:prstClr val="black"/>
                </a:solidFill>
              </a:rPr>
              <a:t>history (Excerpt in Unit Reader). </a:t>
            </a:r>
            <a:r>
              <a:rPr lang="en-AU" dirty="0">
                <a:solidFill>
                  <a:prstClr val="black"/>
                </a:solidFill>
              </a:rPr>
              <a:t>It is a novel that has generated much positive critical comment and many literary awards</a:t>
            </a:r>
            <a:r>
              <a:rPr lang="en-AU" dirty="0" smtClean="0">
                <a:solidFill>
                  <a:prstClr val="black"/>
                </a:solidFill>
              </a:rPr>
              <a:t>.</a:t>
            </a:r>
          </a:p>
          <a:p>
            <a:pPr lvl="0"/>
            <a:endParaRPr lang="en-AU" dirty="0">
              <a:solidFill>
                <a:prstClr val="black"/>
              </a:solidFill>
            </a:endParaRPr>
          </a:p>
          <a:p>
            <a:pPr lvl="0"/>
            <a:endParaRPr lang="en-AU" dirty="0" smtClean="0">
              <a:solidFill>
                <a:prstClr val="black"/>
              </a:solidFill>
            </a:endParaRPr>
          </a:p>
          <a:p>
            <a:pPr lvl="0"/>
            <a:endParaRPr lang="en-AU" dirty="0">
              <a:solidFill>
                <a:prstClr val="black"/>
              </a:solidFill>
            </a:endParaRPr>
          </a:p>
          <a:p>
            <a:pPr lvl="0"/>
            <a:endParaRPr lang="en-AU" dirty="0" smtClean="0">
              <a:solidFill>
                <a:prstClr val="black"/>
              </a:solidFill>
            </a:endParaRPr>
          </a:p>
          <a:p>
            <a:pPr lvl="0"/>
            <a:endParaRPr lang="en-AU" dirty="0">
              <a:solidFill>
                <a:prstClr val="black"/>
              </a:solidFill>
            </a:endParaRPr>
          </a:p>
          <a:p>
            <a:pPr lvl="0"/>
            <a:endParaRPr lang="en-AU" dirty="0" smtClean="0">
              <a:solidFill>
                <a:prstClr val="black"/>
              </a:solidFill>
            </a:endParaRPr>
          </a:p>
          <a:p>
            <a:pPr lvl="0"/>
            <a:endParaRPr lang="en-AU" dirty="0">
              <a:solidFill>
                <a:prstClr val="black"/>
              </a:solidFill>
            </a:endParaRPr>
          </a:p>
        </p:txBody>
      </p:sp>
      <p:pic>
        <p:nvPicPr>
          <p:cNvPr id="2050" name="Picture 2" descr="F:\Wright &amp; Carpentar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0905" y="1780808"/>
            <a:ext cx="5262190" cy="50771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321080" y="5445224"/>
            <a:ext cx="1670256" cy="584775"/>
          </a:xfrm>
          <a:prstGeom prst="rect">
            <a:avLst/>
          </a:prstGeom>
          <a:noFill/>
        </p:spPr>
        <p:txBody>
          <a:bodyPr wrap="square" rtlCol="0">
            <a:spAutoFit/>
          </a:bodyPr>
          <a:lstStyle/>
          <a:p>
            <a:r>
              <a:rPr lang="en-AU" sz="1600" dirty="0" smtClean="0"/>
              <a:t>Alexis Wright </a:t>
            </a:r>
          </a:p>
          <a:p>
            <a:r>
              <a:rPr lang="en-AU" sz="1600" dirty="0" smtClean="0"/>
              <a:t>Photo CQ </a:t>
            </a:r>
            <a:r>
              <a:rPr lang="en-AU" sz="1600" dirty="0" err="1" smtClean="0"/>
              <a:t>Uni</a:t>
            </a:r>
            <a:endParaRPr lang="en-AU" sz="1600" dirty="0"/>
          </a:p>
        </p:txBody>
      </p:sp>
    </p:spTree>
    <p:extLst>
      <p:ext uri="{BB962C8B-B14F-4D97-AF65-F5344CB8AC3E}">
        <p14:creationId xmlns:p14="http://schemas.microsoft.com/office/powerpoint/2010/main" val="689783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571303"/>
          </a:xfrm>
          <a:prstGeom prst="rect">
            <a:avLst/>
          </a:prstGeom>
        </p:spPr>
        <p:txBody>
          <a:bodyPr wrap="square">
            <a:spAutoFit/>
          </a:bodyPr>
          <a:lstStyle/>
          <a:p>
            <a:r>
              <a:rPr lang="en-AU" dirty="0" smtClean="0"/>
              <a:t>Ian </a:t>
            </a:r>
            <a:r>
              <a:rPr lang="en-AU" dirty="0" err="1" smtClean="0"/>
              <a:t>Syson’s</a:t>
            </a:r>
            <a:r>
              <a:rPr lang="en-AU" dirty="0" smtClean="0"/>
              <a:t>  </a:t>
            </a:r>
            <a:r>
              <a:rPr lang="en-AU" dirty="0"/>
              <a:t>review of </a:t>
            </a:r>
            <a:r>
              <a:rPr lang="en-AU" i="1" dirty="0"/>
              <a:t>Carpentaria</a:t>
            </a:r>
            <a:r>
              <a:rPr lang="en-AU" dirty="0"/>
              <a:t>  </a:t>
            </a:r>
            <a:r>
              <a:rPr lang="en-AU" dirty="0" smtClean="0"/>
              <a:t>from </a:t>
            </a:r>
            <a:r>
              <a:rPr lang="en-AU" i="1" dirty="0" smtClean="0"/>
              <a:t>Overland </a:t>
            </a:r>
            <a:r>
              <a:rPr lang="en-AU" dirty="0" smtClean="0"/>
              <a:t>no. 187, 2007 pp. 85-86</a:t>
            </a:r>
            <a:endParaRPr lang="en-AU" i="1" dirty="0"/>
          </a:p>
          <a:p>
            <a:endParaRPr lang="en-AU" dirty="0"/>
          </a:p>
          <a:p>
            <a:r>
              <a:rPr lang="en-AU" sz="1600" dirty="0"/>
              <a:t>Phew! I'm glad I finished </a:t>
            </a:r>
            <a:r>
              <a:rPr lang="en-AU" sz="1600" i="1" dirty="0"/>
              <a:t>Carpentaria </a:t>
            </a:r>
            <a:r>
              <a:rPr lang="en-AU" sz="1600" dirty="0"/>
              <a:t>: a remarkable and huge dreamscape novel that begs and mostly deserves all the high praise and literary prizes thrown its way. The range and diversity of form, content and influences crammed into its bulky frame is astounding. Nonetheless, I am left uncertain as to what to think of </a:t>
            </a:r>
            <a:r>
              <a:rPr lang="en-AU" sz="1600" i="1" dirty="0" smtClean="0"/>
              <a:t>Carpentaria</a:t>
            </a:r>
            <a:r>
              <a:rPr lang="en-AU" sz="1600" dirty="0" smtClean="0"/>
              <a:t>. </a:t>
            </a:r>
            <a:r>
              <a:rPr lang="en-AU" sz="1600" dirty="0"/>
              <a:t>Is it a rambling showing-off of Wright's undoubted literary skills? Is it a mere pastiche of good ideas? Is it a book that, despite what can be taken for flaws and impasses, ends up a pleasing and important document of our time? I just don't know. The fact that when read­ing I kept drawing comparisons with Patrick White's </a:t>
            </a:r>
            <a:r>
              <a:rPr lang="en-AU" sz="1600" i="1" dirty="0"/>
              <a:t>Tree of Man </a:t>
            </a:r>
            <a:r>
              <a:rPr lang="en-AU" sz="1600" dirty="0"/>
              <a:t>– especially in relation to the sense of satisfaction in having finished what felt like an Australian epic – leads me to believe the latter . . . perhaps.</a:t>
            </a:r>
          </a:p>
          <a:p>
            <a:endParaRPr lang="en-AU" sz="1600" dirty="0"/>
          </a:p>
          <a:p>
            <a:r>
              <a:rPr lang="en-AU" sz="1600" dirty="0"/>
              <a:t>Set in </a:t>
            </a:r>
            <a:r>
              <a:rPr lang="en-AU" sz="1600" dirty="0" err="1"/>
              <a:t>Desperance</a:t>
            </a:r>
            <a:r>
              <a:rPr lang="en-AU" sz="1600" dirty="0"/>
              <a:t>, an imaginary town inland from the southern shore of the Gulf of Carpentaria, the novel tells the story of a community of Aborigi­nal and white characters, many of whom are drawn larger and deeper than life and reason. They include preserver of fish, Normal Phantom (whose name suggests that </a:t>
            </a:r>
            <a:r>
              <a:rPr lang="en-AU" sz="1600" dirty="0" err="1"/>
              <a:t>Desperance</a:t>
            </a:r>
            <a:r>
              <a:rPr lang="en-AU" sz="1600" dirty="0"/>
              <a:t> is based upon the Gulf town of Normanton), and his estranged son Will (a character seemingly based on </a:t>
            </a:r>
            <a:r>
              <a:rPr lang="en-AU" sz="1600" dirty="0" err="1"/>
              <a:t>Murrandoo</a:t>
            </a:r>
            <a:r>
              <a:rPr lang="en-AU" sz="1600" dirty="0"/>
              <a:t> </a:t>
            </a:r>
            <a:r>
              <a:rPr lang="en-AU" sz="1600" dirty="0" err="1"/>
              <a:t>Yanner</a:t>
            </a:r>
            <a:r>
              <a:rPr lang="en-AU" sz="1600" dirty="0"/>
              <a:t>), Norm's wife Angel Day, Mozzie Fishman, Mayor Bruiser, the town cop Truthful </a:t>
            </a:r>
            <a:r>
              <a:rPr lang="en-AU" sz="1600" dirty="0" err="1"/>
              <a:t>E'Strange</a:t>
            </a:r>
            <a:r>
              <a:rPr lang="en-AU" sz="1600" dirty="0"/>
              <a:t> and a number of others. In the very naming of places and characters some will rightfully hear echoes of Dickens' </a:t>
            </a:r>
            <a:r>
              <a:rPr lang="en-AU" sz="1600" dirty="0" err="1"/>
              <a:t>grotesqueries</a:t>
            </a:r>
            <a:r>
              <a:rPr lang="en-AU" sz="1600" dirty="0"/>
              <a:t>; others will detect the culturally closer influences of Xavier Herbert and Frank Hardy. And there is something distinctly </a:t>
            </a:r>
            <a:r>
              <a:rPr lang="en-AU" sz="1600" dirty="0" err="1"/>
              <a:t>Joycean</a:t>
            </a:r>
            <a:r>
              <a:rPr lang="en-AU" sz="1600" dirty="0"/>
              <a:t> about the lilting rhythm of the section focused on the bohemian Catholic priest – even while Beckett supplies the causal logic</a:t>
            </a:r>
            <a:r>
              <a:rPr lang="en-AU" sz="1600" dirty="0" smtClean="0"/>
              <a:t>.</a:t>
            </a:r>
          </a:p>
          <a:p>
            <a:endParaRPr lang="en-AU" sz="1600" dirty="0"/>
          </a:p>
          <a:p>
            <a:r>
              <a:rPr lang="en-AU" sz="1600" dirty="0"/>
              <a:t>In the book's method some will observe the presence of magic realism and see </a:t>
            </a:r>
            <a:r>
              <a:rPr lang="en-AU" sz="1600" i="1" dirty="0"/>
              <a:t>Carpentaria</a:t>
            </a:r>
            <a:r>
              <a:rPr lang="en-AU" sz="1600" dirty="0"/>
              <a:t> as a major Australian landmark in that genre. Writers like Peter Carey and Richard Flanagan (who wrote the other book of fish) made the early going but Wright might well have perfected the art for Australia – giving the magic more indigenous </a:t>
            </a:r>
            <a:r>
              <a:rPr lang="en-AU" sz="1600" i="1" dirty="0"/>
              <a:t>and </a:t>
            </a:r>
            <a:r>
              <a:rPr lang="en-AU" sz="1600" dirty="0"/>
              <a:t>Indigenous sources. The novel has a plot; one is there lurking, unfolding its intricacies, but at a secondary level. Wright seems more concerned with the pyrotechnics that explode out of her storyline; more concerned to weave dreamscapes out of conflict and love and desire than to generate a plot.</a:t>
            </a:r>
          </a:p>
          <a:p>
            <a:endParaRPr lang="en-AU" sz="1600" dirty="0" smtClean="0"/>
          </a:p>
          <a:p>
            <a:endParaRPr lang="en-AU" sz="1600" dirty="0"/>
          </a:p>
          <a:p>
            <a:endParaRPr lang="en-AU" dirty="0"/>
          </a:p>
        </p:txBody>
      </p:sp>
    </p:spTree>
    <p:extLst>
      <p:ext uri="{BB962C8B-B14F-4D97-AF65-F5344CB8AC3E}">
        <p14:creationId xmlns:p14="http://schemas.microsoft.com/office/powerpoint/2010/main" val="2743959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AU" sz="1600" dirty="0" smtClean="0"/>
              <a:t>There </a:t>
            </a:r>
            <a:r>
              <a:rPr lang="en-AU" sz="1600" dirty="0"/>
              <a:t>is nonetheless a strong plot: generations-old small-town racism; police brutality towards Aboriginal people; the impact all this has on one Aboriginal family that splits into spiritual/activist factions; the nearby mining settlement that has a disturbing and corrupting economic and spiritual influence on the whole region; a climax during which Aboriginal activists destroy the mine in a violent act of political vengeance; and an ending which gestures towards social and familial forgiveness and reconciliation. Indeed, these are the bones of a contemporary realist political novel – like Steven Lang's </a:t>
            </a:r>
            <a:r>
              <a:rPr lang="en-AU" sz="1600" i="1" dirty="0"/>
              <a:t>Ac­cidental Terrorist </a:t>
            </a:r>
            <a:r>
              <a:rPr lang="en-AU" sz="1600" dirty="0"/>
              <a:t>– but they are bones that do not get fleshed out. Wright has other, more magical, skeletons to present.</a:t>
            </a:r>
          </a:p>
          <a:p>
            <a:endParaRPr lang="en-AU" sz="1600" dirty="0"/>
          </a:p>
          <a:p>
            <a:r>
              <a:rPr lang="en-AU" sz="1600" dirty="0"/>
              <a:t>It seems clear that Wright is not interested in writing a realist novel. The narrative is sometimes blatantly anti-realist, as in the following sarcastic comment: “</a:t>
            </a:r>
            <a:r>
              <a:rPr lang="en-AU" sz="1600" dirty="0" err="1"/>
              <a:t>Desperance</a:t>
            </a:r>
            <a:r>
              <a:rPr lang="en-AU" sz="1600" dirty="0"/>
              <a:t> being what it was, a modest place, humble people believed in real facts. Only real facts created perfection. So it was. People were not fools.” Yet there are points in this book where, tellingly, Wright drops all ornament and tells it straight. In a four-page section dealing with the bashing of three Aboriginal boys in a police cell, Wright's rage is almost palpable through the absence of symbol and dream and metaphor. The bashing complete, the book returns to its more ornamental, magic-enabling mode.</a:t>
            </a:r>
          </a:p>
          <a:p>
            <a:endParaRPr lang="en-AU" sz="1600" dirty="0"/>
          </a:p>
          <a:p>
            <a:r>
              <a:rPr lang="en-AU" sz="1600" dirty="0"/>
              <a:t>While Wright will write in whatever mode she chooses, does she have a sense of audience? Who will read </a:t>
            </a:r>
            <a:r>
              <a:rPr lang="en-AU" sz="1600" i="1" dirty="0"/>
              <a:t>Carpentaria </a:t>
            </a:r>
            <a:r>
              <a:rPr lang="en-AU" sz="1600" dirty="0"/>
              <a:t>? Does she expect it to sell well in Cloncurry, her home town? I don't think so, because it is frankly just too difficult to be read by non-professional or non-literary readers.</a:t>
            </a:r>
          </a:p>
          <a:p>
            <a:endParaRPr lang="en-AU" sz="1600" dirty="0"/>
          </a:p>
          <a:p>
            <a:r>
              <a:rPr lang="en-AU" sz="1600" dirty="0"/>
              <a:t>I mostly enjoyed reading </a:t>
            </a:r>
            <a:r>
              <a:rPr lang="en-AU" sz="1600" i="1" dirty="0"/>
              <a:t>Carpentaria </a:t>
            </a:r>
            <a:r>
              <a:rPr lang="en-AU" sz="1600" dirty="0"/>
              <a:t>but have to admit to sometimes soldiering on for ‘professional' reasons. Another of the things that kept me soldiering was my recognition of the truths at this book's heart. It is set in a real part of the world and deals with very real contemporary political issues. Having grown up in the region, I felt connected to the geographical and political truth that Wright articulates. I felt the power of the submerged layer of realism that will not be available to the many who don't read this extraordinary book.</a:t>
            </a:r>
          </a:p>
        </p:txBody>
      </p:sp>
    </p:spTree>
    <p:extLst>
      <p:ext uri="{BB962C8B-B14F-4D97-AF65-F5344CB8AC3E}">
        <p14:creationId xmlns:p14="http://schemas.microsoft.com/office/powerpoint/2010/main" val="3679979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r>
              <a:rPr lang="en-AU" dirty="0">
                <a:solidFill>
                  <a:srgbClr val="000000"/>
                </a:solidFill>
                <a:latin typeface="Arial"/>
              </a:rPr>
              <a:t>On Writing </a:t>
            </a:r>
            <a:r>
              <a:rPr lang="en-AU" i="1" dirty="0">
                <a:solidFill>
                  <a:srgbClr val="000000"/>
                </a:solidFill>
                <a:latin typeface="Arial"/>
              </a:rPr>
              <a:t>Carpentaria</a:t>
            </a:r>
            <a:r>
              <a:rPr lang="en-AU" dirty="0">
                <a:solidFill>
                  <a:srgbClr val="000000"/>
                </a:solidFill>
                <a:latin typeface="Arial"/>
              </a:rPr>
              <a:t> </a:t>
            </a:r>
            <a:r>
              <a:rPr lang="en-AU" dirty="0">
                <a:latin typeface="Arial"/>
                <a:hlinkClick r:id="rId2"/>
              </a:rPr>
              <a:t>http://</a:t>
            </a:r>
            <a:r>
              <a:rPr lang="en-AU" dirty="0" smtClean="0">
                <a:latin typeface="Arial"/>
                <a:hlinkClick r:id="rId2"/>
              </a:rPr>
              <a:t>www.theaustralian.news.com.au/story/0,20867,21853571-5001986,00.html</a:t>
            </a:r>
            <a:endParaRPr lang="en-AU" dirty="0">
              <a:latin typeface="Arial"/>
            </a:endParaRPr>
          </a:p>
          <a:p>
            <a:endParaRPr lang="en-AU" dirty="0" smtClean="0">
              <a:latin typeface="Arial"/>
            </a:endParaRPr>
          </a:p>
          <a:p>
            <a:r>
              <a:rPr lang="en-AU" dirty="0">
                <a:solidFill>
                  <a:srgbClr val="000000"/>
                </a:solidFill>
                <a:latin typeface="Arial"/>
              </a:rPr>
              <a:t>The book needed the right voice and rhythm. I wanted the reader to believe in the energy of the Gulf country, to stay with the story as a welcomed stranger, as if the land was telling a story about itself as much as the narrator is telling stories to the </a:t>
            </a:r>
            <a:r>
              <a:rPr lang="en-AU" dirty="0" smtClean="0">
                <a:solidFill>
                  <a:srgbClr val="000000"/>
                </a:solidFill>
                <a:latin typeface="Arial"/>
              </a:rPr>
              <a:t>land.</a:t>
            </a:r>
            <a:endParaRPr lang="en-AU" dirty="0">
              <a:solidFill>
                <a:srgbClr val="000000"/>
              </a:solidFill>
              <a:latin typeface="Arial"/>
            </a:endParaRPr>
          </a:p>
          <a:p>
            <a:endParaRPr lang="en-AU" dirty="0" smtClean="0">
              <a:solidFill>
                <a:srgbClr val="000000"/>
              </a:solidFill>
              <a:latin typeface="Arial"/>
            </a:endParaRPr>
          </a:p>
          <a:p>
            <a:r>
              <a:rPr lang="en-AU" dirty="0" smtClean="0">
                <a:solidFill>
                  <a:srgbClr val="000000"/>
                </a:solidFill>
                <a:latin typeface="Arial"/>
              </a:rPr>
              <a:t>From </a:t>
            </a:r>
            <a:r>
              <a:rPr lang="en-AU" dirty="0">
                <a:solidFill>
                  <a:srgbClr val="000000"/>
                </a:solidFill>
                <a:latin typeface="Arial"/>
              </a:rPr>
              <a:t>the start, I knew </a:t>
            </a:r>
            <a:r>
              <a:rPr lang="en-AU" i="1" dirty="0">
                <a:solidFill>
                  <a:srgbClr val="000000"/>
                </a:solidFill>
                <a:latin typeface="Arial"/>
              </a:rPr>
              <a:t>Carpentaria</a:t>
            </a:r>
            <a:r>
              <a:rPr lang="en-AU" dirty="0">
                <a:solidFill>
                  <a:srgbClr val="000000"/>
                </a:solidFill>
                <a:latin typeface="Arial"/>
              </a:rPr>
              <a:t> would not be a book suited to a tourist reader, someone easily satisfied by a cheap day out. I wrote most of the novel while listening to music -- I have an eclectic taste that roams around the world collecting a mixture of traditional, classical, new world, blues and country. One of my intentions was to write the novel as though it was a very long melody made of different forms of music, mixed somehow with the voices of the Gulf. The image that explains this style is that of watching an orchestra while listening to the music. Within the whole spectacle of the performance fleeting moments occur, in which your attention will focus on the sudden rise in the massiveness of the strings, horns, or percussion.</a:t>
            </a:r>
          </a:p>
          <a:p>
            <a:endParaRPr lang="en-AU" dirty="0" smtClean="0">
              <a:solidFill>
                <a:srgbClr val="000000"/>
              </a:solidFill>
              <a:latin typeface="Arial"/>
            </a:endParaRPr>
          </a:p>
          <a:p>
            <a:r>
              <a:rPr lang="en-AU" dirty="0" smtClean="0">
                <a:solidFill>
                  <a:srgbClr val="000000"/>
                </a:solidFill>
                <a:latin typeface="Arial"/>
              </a:rPr>
              <a:t>This </a:t>
            </a:r>
            <a:r>
              <a:rPr lang="en-AU" dirty="0">
                <a:solidFill>
                  <a:srgbClr val="000000"/>
                </a:solidFill>
                <a:latin typeface="Arial"/>
              </a:rPr>
              <a:t>is what happens with this story as it moves through all of the diversity in the mind-world of the water people who are its main characters, descendants of Australia 's original inhabitants. At this level the novel is about the movements of human endeavour, water, weather, fish and plants, while all around the orchestra is surrounded and attacked by wild stories that have been provoked by its symphonies, which is the sound of the music made by the very thought of placing you in their domain.</a:t>
            </a:r>
          </a:p>
          <a:p>
            <a:endParaRPr lang="en-AU" dirty="0"/>
          </a:p>
        </p:txBody>
      </p:sp>
    </p:spTree>
    <p:extLst>
      <p:ext uri="{BB962C8B-B14F-4D97-AF65-F5344CB8AC3E}">
        <p14:creationId xmlns:p14="http://schemas.microsoft.com/office/powerpoint/2010/main" val="400028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AU" dirty="0" smtClean="0">
                <a:solidFill>
                  <a:srgbClr val="000000"/>
                </a:solidFill>
                <a:latin typeface="Arial"/>
              </a:rPr>
              <a:t>There is </a:t>
            </a:r>
            <a:r>
              <a:rPr lang="en-AU" dirty="0">
                <a:solidFill>
                  <a:srgbClr val="000000"/>
                </a:solidFill>
                <a:latin typeface="Arial"/>
              </a:rPr>
              <a:t>something of what Melissa </a:t>
            </a:r>
            <a:r>
              <a:rPr lang="en-AU" dirty="0" err="1">
                <a:solidFill>
                  <a:srgbClr val="000000"/>
                </a:solidFill>
                <a:latin typeface="Arial"/>
              </a:rPr>
              <a:t>Lucashenko</a:t>
            </a:r>
            <a:r>
              <a:rPr lang="en-AU" dirty="0">
                <a:solidFill>
                  <a:srgbClr val="000000"/>
                </a:solidFill>
                <a:latin typeface="Arial"/>
              </a:rPr>
              <a:t> calls '</a:t>
            </a:r>
            <a:r>
              <a:rPr lang="en-AU" dirty="0" err="1">
                <a:solidFill>
                  <a:srgbClr val="000000"/>
                </a:solidFill>
                <a:latin typeface="Arial"/>
              </a:rPr>
              <a:t>earthspeaking</a:t>
            </a:r>
            <a:r>
              <a:rPr lang="en-AU" dirty="0">
                <a:solidFill>
                  <a:srgbClr val="000000"/>
                </a:solidFill>
                <a:latin typeface="Arial"/>
              </a:rPr>
              <a:t>' in all of this. The idea that we need to be telling and reading and hearing stories that allow the earth or the land to speak for both </a:t>
            </a:r>
            <a:r>
              <a:rPr lang="en-AU" dirty="0" smtClean="0">
                <a:solidFill>
                  <a:srgbClr val="000000"/>
                </a:solidFill>
                <a:latin typeface="Arial"/>
              </a:rPr>
              <a:t>spiritual </a:t>
            </a:r>
            <a:r>
              <a:rPr lang="en-AU" dirty="0">
                <a:solidFill>
                  <a:srgbClr val="000000"/>
                </a:solidFill>
                <a:latin typeface="Arial"/>
              </a:rPr>
              <a:t>and immediately practical reasons</a:t>
            </a:r>
            <a:r>
              <a:rPr lang="en-AU" dirty="0" smtClean="0">
                <a:solidFill>
                  <a:srgbClr val="000000"/>
                </a:solidFill>
                <a:latin typeface="Arial"/>
              </a:rPr>
              <a:t>.</a:t>
            </a:r>
          </a:p>
          <a:p>
            <a:endParaRPr lang="en-AU" dirty="0">
              <a:solidFill>
                <a:srgbClr val="000000"/>
              </a:solidFill>
              <a:latin typeface="Arial"/>
            </a:endParaRPr>
          </a:p>
          <a:p>
            <a:r>
              <a:rPr lang="en-AU" i="1" dirty="0" smtClean="0">
                <a:solidFill>
                  <a:srgbClr val="000000"/>
                </a:solidFill>
                <a:latin typeface="Arial"/>
              </a:rPr>
              <a:t>Carpentaria</a:t>
            </a:r>
            <a:r>
              <a:rPr lang="en-AU" dirty="0">
                <a:solidFill>
                  <a:srgbClr val="000000"/>
                </a:solidFill>
                <a:latin typeface="Arial"/>
              </a:rPr>
              <a:t>, </a:t>
            </a:r>
            <a:r>
              <a:rPr lang="en-AU" dirty="0" smtClean="0">
                <a:solidFill>
                  <a:srgbClr val="000000"/>
                </a:solidFill>
                <a:latin typeface="Arial"/>
              </a:rPr>
              <a:t>then, </a:t>
            </a:r>
            <a:r>
              <a:rPr lang="en-AU" dirty="0">
                <a:solidFill>
                  <a:srgbClr val="000000"/>
                </a:solidFill>
                <a:latin typeface="Arial"/>
              </a:rPr>
              <a:t>represents the great connection between form and content for which Aboriginal writing has been striving and indeed is its great gift to Australian literature</a:t>
            </a:r>
            <a:r>
              <a:rPr lang="en-AU" dirty="0" smtClean="0">
                <a:solidFill>
                  <a:srgbClr val="000000"/>
                </a:solidFill>
                <a:latin typeface="Arial"/>
              </a:rPr>
              <a:t>.</a:t>
            </a:r>
          </a:p>
          <a:p>
            <a:endParaRPr lang="en-AU" b="0" i="0" dirty="0">
              <a:solidFill>
                <a:srgbClr val="000000"/>
              </a:solidFill>
              <a:effectLst/>
              <a:latin typeface="Arial"/>
            </a:endParaRPr>
          </a:p>
          <a:p>
            <a:r>
              <a:rPr lang="en-AU" dirty="0" smtClean="0">
                <a:solidFill>
                  <a:srgbClr val="000000"/>
                </a:solidFill>
                <a:latin typeface="Arial"/>
              </a:rPr>
              <a:t>Aboriginal authors have created some of the best, most distinctive and most significant writing to come from Australia (Jose in </a:t>
            </a:r>
            <a:r>
              <a:rPr lang="en-AU" dirty="0" err="1" smtClean="0">
                <a:solidFill>
                  <a:srgbClr val="000000"/>
                </a:solidFill>
                <a:latin typeface="Arial"/>
              </a:rPr>
              <a:t>Heiss</a:t>
            </a:r>
            <a:r>
              <a:rPr lang="en-AU" dirty="0" smtClean="0">
                <a:solidFill>
                  <a:srgbClr val="000000"/>
                </a:solidFill>
                <a:latin typeface="Arial"/>
              </a:rPr>
              <a:t> &amp; Minter eds. 2008, p. xiv). Aboriginal literature has become an integral component of Australian literature and many communities from around the world are increasingly noticing the work of Australian Aboriginal writers (Wheeler 2013, p. 13). Tony Birch, Ellen van </a:t>
            </a:r>
            <a:r>
              <a:rPr lang="en-AU" dirty="0" err="1" smtClean="0">
                <a:solidFill>
                  <a:srgbClr val="000000"/>
                </a:solidFill>
                <a:latin typeface="Arial"/>
              </a:rPr>
              <a:t>Neerven</a:t>
            </a:r>
            <a:r>
              <a:rPr lang="en-AU" dirty="0" smtClean="0">
                <a:solidFill>
                  <a:srgbClr val="000000"/>
                </a:solidFill>
                <a:latin typeface="Arial"/>
              </a:rPr>
              <a:t>-Currie, Tara June Winch, Melissa </a:t>
            </a:r>
            <a:r>
              <a:rPr lang="en-AU" dirty="0" err="1" smtClean="0">
                <a:solidFill>
                  <a:srgbClr val="000000"/>
                </a:solidFill>
                <a:latin typeface="Arial"/>
              </a:rPr>
              <a:t>Lucashenko</a:t>
            </a:r>
            <a:r>
              <a:rPr lang="en-AU" dirty="0" smtClean="0">
                <a:solidFill>
                  <a:srgbClr val="000000"/>
                </a:solidFill>
                <a:latin typeface="Arial"/>
              </a:rPr>
              <a:t>, Kim Scott, John </a:t>
            </a:r>
            <a:r>
              <a:rPr lang="en-AU" dirty="0" err="1" smtClean="0">
                <a:solidFill>
                  <a:srgbClr val="000000"/>
                </a:solidFill>
                <a:latin typeface="Arial"/>
              </a:rPr>
              <a:t>Muk</a:t>
            </a:r>
            <a:r>
              <a:rPr lang="en-AU" dirty="0" smtClean="0">
                <a:solidFill>
                  <a:srgbClr val="000000"/>
                </a:solidFill>
                <a:latin typeface="Arial"/>
              </a:rPr>
              <a:t> </a:t>
            </a:r>
            <a:r>
              <a:rPr lang="en-AU" dirty="0" err="1" smtClean="0">
                <a:solidFill>
                  <a:srgbClr val="000000"/>
                </a:solidFill>
                <a:latin typeface="Arial"/>
              </a:rPr>
              <a:t>Muk</a:t>
            </a:r>
            <a:r>
              <a:rPr lang="en-AU" dirty="0" smtClean="0">
                <a:solidFill>
                  <a:srgbClr val="000000"/>
                </a:solidFill>
                <a:latin typeface="Arial"/>
              </a:rPr>
              <a:t> Burke, Alexis Wright, Marie </a:t>
            </a:r>
            <a:r>
              <a:rPr lang="en-AU" dirty="0" err="1" smtClean="0">
                <a:solidFill>
                  <a:srgbClr val="000000"/>
                </a:solidFill>
                <a:latin typeface="Arial"/>
              </a:rPr>
              <a:t>Munkara</a:t>
            </a:r>
            <a:r>
              <a:rPr lang="en-AU" dirty="0" smtClean="0">
                <a:solidFill>
                  <a:srgbClr val="000000"/>
                </a:solidFill>
                <a:latin typeface="Arial"/>
              </a:rPr>
              <a:t>, Larissa </a:t>
            </a:r>
            <a:r>
              <a:rPr lang="en-AU" dirty="0" err="1" smtClean="0">
                <a:solidFill>
                  <a:srgbClr val="000000"/>
                </a:solidFill>
                <a:latin typeface="Arial"/>
              </a:rPr>
              <a:t>Behrendt</a:t>
            </a:r>
            <a:r>
              <a:rPr lang="en-AU" dirty="0" smtClean="0">
                <a:solidFill>
                  <a:srgbClr val="000000"/>
                </a:solidFill>
                <a:latin typeface="Arial"/>
              </a:rPr>
              <a:t>, Anita </a:t>
            </a:r>
            <a:r>
              <a:rPr lang="en-AU" dirty="0" err="1" smtClean="0">
                <a:solidFill>
                  <a:srgbClr val="000000"/>
                </a:solidFill>
                <a:latin typeface="Arial"/>
              </a:rPr>
              <a:t>Heiss</a:t>
            </a:r>
            <a:r>
              <a:rPr lang="en-AU" dirty="0" smtClean="0">
                <a:solidFill>
                  <a:srgbClr val="000000"/>
                </a:solidFill>
                <a:latin typeface="Arial"/>
              </a:rPr>
              <a:t>, Bruce Pascoe, Philip McLaren, Doris Pilkington, Gayle Kennedy, Sally Morgan, Ali </a:t>
            </a:r>
            <a:r>
              <a:rPr lang="en-AU" dirty="0" err="1" smtClean="0">
                <a:solidFill>
                  <a:srgbClr val="000000"/>
                </a:solidFill>
                <a:latin typeface="Arial"/>
              </a:rPr>
              <a:t>Cobby</a:t>
            </a:r>
            <a:r>
              <a:rPr lang="en-AU" dirty="0" smtClean="0">
                <a:solidFill>
                  <a:srgbClr val="000000"/>
                </a:solidFill>
                <a:latin typeface="Arial"/>
              </a:rPr>
              <a:t> </a:t>
            </a:r>
            <a:r>
              <a:rPr lang="en-AU" dirty="0" err="1" smtClean="0">
                <a:solidFill>
                  <a:srgbClr val="000000"/>
                </a:solidFill>
                <a:latin typeface="Arial"/>
              </a:rPr>
              <a:t>Eckermann</a:t>
            </a:r>
            <a:r>
              <a:rPr lang="en-AU" dirty="0" smtClean="0">
                <a:solidFill>
                  <a:srgbClr val="000000"/>
                </a:solidFill>
                <a:latin typeface="Arial"/>
              </a:rPr>
              <a:t>, Lionel Fogarty and many others have “contributed to the excitement around Indigenous literature that exists in Australia today” (Chris Flynn, “Introduction to Terra </a:t>
            </a:r>
            <a:r>
              <a:rPr lang="en-AU" dirty="0" err="1" smtClean="0">
                <a:solidFill>
                  <a:srgbClr val="000000"/>
                </a:solidFill>
                <a:latin typeface="Arial"/>
              </a:rPr>
              <a:t>Australis</a:t>
            </a:r>
            <a:r>
              <a:rPr lang="en-AU" dirty="0" smtClean="0">
                <a:solidFill>
                  <a:srgbClr val="000000"/>
                </a:solidFill>
                <a:latin typeface="Arial"/>
              </a:rPr>
              <a:t>”, </a:t>
            </a:r>
            <a:r>
              <a:rPr lang="en-AU" i="1" dirty="0" err="1" smtClean="0">
                <a:solidFill>
                  <a:srgbClr val="000000"/>
                </a:solidFill>
                <a:latin typeface="Arial"/>
              </a:rPr>
              <a:t>McSweeney’s</a:t>
            </a:r>
            <a:r>
              <a:rPr lang="en-AU" i="1" dirty="0" smtClean="0">
                <a:solidFill>
                  <a:srgbClr val="000000"/>
                </a:solidFill>
                <a:latin typeface="Arial"/>
              </a:rPr>
              <a:t> 41,</a:t>
            </a:r>
            <a:r>
              <a:rPr lang="en-AU" dirty="0" smtClean="0">
                <a:solidFill>
                  <a:srgbClr val="000000"/>
                </a:solidFill>
                <a:latin typeface="Arial"/>
              </a:rPr>
              <a:t> 2012, p. 194) .</a:t>
            </a:r>
            <a:endParaRPr lang="en-AU" b="0" i="0" dirty="0">
              <a:solidFill>
                <a:srgbClr val="000000"/>
              </a:solidFill>
              <a:effectLst/>
              <a:latin typeface="Arial"/>
            </a:endParaRPr>
          </a:p>
        </p:txBody>
      </p:sp>
    </p:spTree>
    <p:extLst>
      <p:ext uri="{BB962C8B-B14F-4D97-AF65-F5344CB8AC3E}">
        <p14:creationId xmlns:p14="http://schemas.microsoft.com/office/powerpoint/2010/main" val="3703355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AU" dirty="0" smtClean="0"/>
              <a:t>Given the overwhelmingly oral nature of Aboriginal story-telling prior to the mid 1960s, the relatively recent emergence of a written/literary Aboriginal culture is of immense value</a:t>
            </a:r>
          </a:p>
          <a:p>
            <a:endParaRPr lang="en-AU" dirty="0" smtClean="0"/>
          </a:p>
          <a:p>
            <a:pPr marL="285750" indent="-285750">
              <a:buFont typeface="Arial" panose="020B0604020202020204" pitchFamily="34" charset="0"/>
              <a:buChar char="•"/>
            </a:pPr>
            <a:r>
              <a:rPr lang="en-AU" dirty="0" smtClean="0"/>
              <a:t>a particular kind of mediation of the Land Rights struggle</a:t>
            </a:r>
          </a:p>
          <a:p>
            <a:pPr marL="285750" indent="-285750">
              <a:buFont typeface="Arial" panose="020B0604020202020204" pitchFamily="34" charset="0"/>
              <a:buChar char="•"/>
            </a:pPr>
            <a:r>
              <a:rPr lang="en-AU" dirty="0" smtClean="0"/>
              <a:t>a particular kind of mediation of Aboriginal politics in general</a:t>
            </a:r>
          </a:p>
          <a:p>
            <a:pPr marL="285750" indent="-285750">
              <a:buFont typeface="Arial" panose="020B0604020202020204" pitchFamily="34" charset="0"/>
              <a:buChar char="•"/>
            </a:pPr>
            <a:r>
              <a:rPr lang="en-AU" dirty="0" smtClean="0"/>
              <a:t>a chance for non-Aboriginal people to hear stories told by Aborigines</a:t>
            </a:r>
          </a:p>
          <a:p>
            <a:pPr marL="285750" indent="-285750">
              <a:buFont typeface="Arial" panose="020B0604020202020204" pitchFamily="34" charset="0"/>
              <a:buChar char="•"/>
            </a:pPr>
            <a:r>
              <a:rPr lang="en-AU" dirty="0" smtClean="0"/>
              <a:t>a written inflection of a rich cultural tradition</a:t>
            </a:r>
          </a:p>
          <a:p>
            <a:pPr marL="285750" indent="-285750">
              <a:buFont typeface="Arial" panose="020B0604020202020204" pitchFamily="34" charset="0"/>
              <a:buChar char="•"/>
            </a:pPr>
            <a:r>
              <a:rPr lang="en-AU" dirty="0" smtClean="0"/>
              <a:t>an artistic critique of what academic Cliff </a:t>
            </a:r>
            <a:r>
              <a:rPr lang="en-AU" dirty="0" err="1" smtClean="0"/>
              <a:t>Watego</a:t>
            </a:r>
            <a:r>
              <a:rPr lang="en-AU" dirty="0" smtClean="0"/>
              <a:t> calls </a:t>
            </a:r>
            <a:r>
              <a:rPr lang="en-AU" dirty="0" err="1" smtClean="0"/>
              <a:t>whiteaustralia</a:t>
            </a:r>
            <a:endParaRPr lang="en-AU" dirty="0" smtClean="0"/>
          </a:p>
          <a:p>
            <a:endParaRPr lang="en-AU" dirty="0" smtClean="0"/>
          </a:p>
          <a:p>
            <a:r>
              <a:rPr lang="en-AU" dirty="0" smtClean="0"/>
              <a:t>In the early 1990s in a lecture at the University of Queensland Cliff </a:t>
            </a:r>
            <a:r>
              <a:rPr lang="en-AU" dirty="0" err="1" smtClean="0"/>
              <a:t>Watego</a:t>
            </a:r>
            <a:r>
              <a:rPr lang="en-AU" dirty="0" smtClean="0"/>
              <a:t> described </a:t>
            </a:r>
            <a:r>
              <a:rPr lang="en-AU" dirty="0" err="1" smtClean="0"/>
              <a:t>whiteaustralia</a:t>
            </a:r>
            <a:r>
              <a:rPr lang="en-AU" dirty="0" smtClean="0"/>
              <a:t> in this way:</a:t>
            </a:r>
          </a:p>
          <a:p>
            <a:endParaRPr lang="en-AU" dirty="0" smtClean="0"/>
          </a:p>
          <a:p>
            <a:r>
              <a:rPr lang="en-AU" dirty="0" smtClean="0"/>
              <a:t>The term refers to the ideal image of Australia which had been implanted on our (blackfella) country by the invading British, encouraged by both the British and the emerging squattocracy ("landed gentry"), and firmly entrenched by the Commonwealth constitution in 1901. This construction of an ideal Australia thus militated and continues to militate against Black Australians achieving justice and therefore parity with the ruling sector...</a:t>
            </a:r>
          </a:p>
          <a:p>
            <a:endParaRPr lang="en-AU" dirty="0" smtClean="0"/>
          </a:p>
          <a:p>
            <a:r>
              <a:rPr lang="en-AU" dirty="0" smtClean="0"/>
              <a:t>Black Australia responds to this by writing about the conditions Blacks are forced into, such as the history of mistakes regarding Aboriginal policy throughout British invasion and consequent governments. The Black text explores ironies played out by a conflict of values and standards foisted upon an OPPRESSED INDIGENOUS SOVEREIGN people by an indecisive oppressor. Historically the dilemma manifests itself in the white sector's wish to be rid of the "Aboriginal problem," and on the other hand wanting to accept Blacks in terms of universal brotherhood. (Lecture </a:t>
            </a:r>
            <a:r>
              <a:rPr lang="en-AU"/>
              <a:t>N</a:t>
            </a:r>
            <a:r>
              <a:rPr lang="en-AU" smtClean="0"/>
              <a:t>otes)</a:t>
            </a:r>
            <a:endParaRPr lang="en-AU" dirty="0"/>
          </a:p>
        </p:txBody>
      </p:sp>
    </p:spTree>
    <p:extLst>
      <p:ext uri="{BB962C8B-B14F-4D97-AF65-F5344CB8AC3E}">
        <p14:creationId xmlns:p14="http://schemas.microsoft.com/office/powerpoint/2010/main" val="1083336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94195"/>
          </a:xfrm>
          <a:prstGeom prst="rect">
            <a:avLst/>
          </a:prstGeom>
        </p:spPr>
        <p:txBody>
          <a:bodyPr wrap="square">
            <a:spAutoFit/>
          </a:bodyPr>
          <a:lstStyle/>
          <a:p>
            <a:r>
              <a:rPr lang="en-AU" sz="1700" dirty="0" smtClean="0"/>
              <a:t>Yet, Aboriginal people were not the only ones to be subjugated through British imperialism. The invasion of Aboriginal land is a moment of at least two clear examples of British imperial barbarity. For Hodge and Mishra:</a:t>
            </a:r>
          </a:p>
          <a:p>
            <a:endParaRPr lang="en-AU" sz="1700" dirty="0" smtClean="0"/>
          </a:p>
          <a:p>
            <a:r>
              <a:rPr lang="en-AU" sz="1700" dirty="0" smtClean="0"/>
              <a:t>Australia was founded on a double guilt: the dispossession of the Aboriginal people and the excessive punishment of large numbers of British and Irish people, mainly from the poorer classes, for crimes against the property of the ruling class (1991, p.116).</a:t>
            </a:r>
          </a:p>
          <a:p>
            <a:endParaRPr lang="en-AU" sz="1700" dirty="0" smtClean="0"/>
          </a:p>
          <a:p>
            <a:r>
              <a:rPr lang="en-AU" sz="1700" dirty="0" smtClean="0"/>
              <a:t>With this in mind it is worth drawing a formal link between the oral nature of Aboriginal culture and one of the imported cultures at the time of invasion.</a:t>
            </a:r>
          </a:p>
          <a:p>
            <a:endParaRPr lang="en-AU" sz="1700" dirty="0" smtClean="0"/>
          </a:p>
          <a:p>
            <a:r>
              <a:rPr lang="en-AU" sz="1700" dirty="0" smtClean="0"/>
              <a:t>Gillen makes the point in "Mightier than the Sword?" (1988) that</a:t>
            </a:r>
          </a:p>
          <a:p>
            <a:endParaRPr lang="en-AU" sz="1700" dirty="0" smtClean="0"/>
          </a:p>
          <a:p>
            <a:r>
              <a:rPr lang="en-AU" sz="1700" dirty="0" smtClean="0"/>
              <a:t>an oral culture also arrived on the First Fleet. Illiterate or semi-literate convicts brought with them a tradition of folk songs and street ballads, jokes and anecdotes. Their songs developed into the bush ballads of the nineteenth century, which were eventually sanitized and admitted to the mainstream of Australian literature. The oral tradition survived into the twentieth century with the popular urban songs of the depression and the protest songs of the 1960s. (190)</a:t>
            </a:r>
          </a:p>
          <a:p>
            <a:endParaRPr lang="en-AU" sz="1700" dirty="0"/>
          </a:p>
          <a:p>
            <a:r>
              <a:rPr lang="en-AU" sz="1700" dirty="0" smtClean="0"/>
              <a:t>Now we know enough about the history of working class literature to know that a great deal of written material came out of what was a largely oral culture.</a:t>
            </a:r>
          </a:p>
          <a:p>
            <a:endParaRPr lang="en-AU" sz="1700" dirty="0" smtClean="0"/>
          </a:p>
          <a:p>
            <a:r>
              <a:rPr lang="en-AU" sz="1700" dirty="0"/>
              <a:t>T</a:t>
            </a:r>
            <a:r>
              <a:rPr lang="en-AU" sz="1700" dirty="0" smtClean="0"/>
              <a:t>his forces us to </a:t>
            </a:r>
            <a:r>
              <a:rPr lang="en-AU" sz="1700" dirty="0" smtClean="0"/>
              <a:t>accept the possibility </a:t>
            </a:r>
            <a:r>
              <a:rPr lang="en-AU" sz="1700" dirty="0" smtClean="0"/>
              <a:t>that there is a great deal of valuable material written by Aboriginal people all the way back to the early years of Australia’s colonization. Recent discoveries of work by Indigenous authors, such as Bennelong’s 1796 letter to his patron, support this view (Wheeler 2013, p. 3).</a:t>
            </a:r>
            <a:endParaRPr lang="en-AU" sz="1700" dirty="0"/>
          </a:p>
        </p:txBody>
      </p:sp>
    </p:spTree>
    <p:extLst>
      <p:ext uri="{BB962C8B-B14F-4D97-AF65-F5344CB8AC3E}">
        <p14:creationId xmlns:p14="http://schemas.microsoft.com/office/powerpoint/2010/main" val="366562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AU" b="0" i="0" dirty="0" smtClean="0">
                <a:solidFill>
                  <a:srgbClr val="000000"/>
                </a:solidFill>
                <a:effectLst/>
                <a:latin typeface="Arial"/>
              </a:rPr>
              <a:t>Consequences of the argument so far:</a:t>
            </a:r>
          </a:p>
          <a:p>
            <a:endParaRPr lang="en-AU" b="0" i="0" dirty="0" smtClean="0">
              <a:solidFill>
                <a:srgbClr val="000000"/>
              </a:solidFill>
              <a:effectLst/>
              <a:latin typeface="Arial"/>
            </a:endParaRPr>
          </a:p>
          <a:p>
            <a:pPr marL="285750" indent="-285750">
              <a:buFont typeface="Arial" panose="020B0604020202020204" pitchFamily="34" charset="0"/>
              <a:buChar char="•"/>
            </a:pPr>
            <a:r>
              <a:rPr lang="en-AU" b="0" i="0" dirty="0" smtClean="0">
                <a:solidFill>
                  <a:srgbClr val="000000"/>
                </a:solidFill>
                <a:effectLst/>
                <a:latin typeface="Arial"/>
              </a:rPr>
              <a:t>Aboriginal writing takes on some of the characteristics of story-telling; Stephen </a:t>
            </a:r>
            <a:r>
              <a:rPr lang="en-AU" b="0" i="0" dirty="0" err="1" smtClean="0">
                <a:solidFill>
                  <a:srgbClr val="000000"/>
                </a:solidFill>
                <a:effectLst/>
                <a:latin typeface="Arial"/>
              </a:rPr>
              <a:t>Muecke's</a:t>
            </a:r>
            <a:r>
              <a:rPr lang="en-AU" b="0" i="0" dirty="0" smtClean="0">
                <a:solidFill>
                  <a:srgbClr val="000000"/>
                </a:solidFill>
                <a:effectLst/>
                <a:latin typeface="Arial"/>
              </a:rPr>
              <a:t> notion of oral literature</a:t>
            </a:r>
          </a:p>
          <a:p>
            <a:pPr marL="285750" indent="-285750">
              <a:buFont typeface="Arial" panose="020B0604020202020204" pitchFamily="34" charset="0"/>
              <a:buChar char="•"/>
            </a:pPr>
            <a:r>
              <a:rPr lang="en-AU" b="0" i="0" dirty="0" smtClean="0">
                <a:solidFill>
                  <a:srgbClr val="000000"/>
                </a:solidFill>
                <a:effectLst/>
                <a:latin typeface="Arial"/>
              </a:rPr>
              <a:t>Aboriginal writing is conscious of its own very short history as a writing but also conscious of a very deep and broad history of Aboriginality</a:t>
            </a:r>
          </a:p>
          <a:p>
            <a:pPr marL="285750" indent="-285750">
              <a:buFont typeface="Arial" panose="020B0604020202020204" pitchFamily="34" charset="0"/>
              <a:buChar char="•"/>
            </a:pPr>
            <a:r>
              <a:rPr lang="en-AU" b="0" i="0" dirty="0" smtClean="0">
                <a:solidFill>
                  <a:srgbClr val="000000"/>
                </a:solidFill>
                <a:effectLst/>
                <a:latin typeface="Arial"/>
              </a:rPr>
              <a:t>Aboriginal writing can sometimes seem to be aggressive or angry in the way it relates the prior exclusion from literacy</a:t>
            </a:r>
          </a:p>
          <a:p>
            <a:pPr marL="285750" indent="-285750">
              <a:buFont typeface="Arial" panose="020B0604020202020204" pitchFamily="34" charset="0"/>
              <a:buChar char="•"/>
            </a:pPr>
            <a:r>
              <a:rPr lang="en-AU" b="0" i="0" dirty="0" smtClean="0">
                <a:solidFill>
                  <a:srgbClr val="000000"/>
                </a:solidFill>
                <a:effectLst/>
                <a:latin typeface="Arial"/>
              </a:rPr>
              <a:t>Aboriginal writing is aware of the pitfalls and the benefits of being a newly emergent literary form</a:t>
            </a:r>
          </a:p>
          <a:p>
            <a:pPr marL="285750" indent="-285750">
              <a:buFont typeface="Arial" panose="020B0604020202020204" pitchFamily="34" charset="0"/>
              <a:buChar char="•"/>
            </a:pPr>
            <a:endParaRPr lang="en-AU" dirty="0">
              <a:solidFill>
                <a:srgbClr val="000000"/>
              </a:solidFill>
              <a:latin typeface="Arial"/>
            </a:endParaRPr>
          </a:p>
          <a:p>
            <a:r>
              <a:rPr lang="en-AU" b="1" i="0" dirty="0" smtClean="0">
                <a:solidFill>
                  <a:srgbClr val="000000"/>
                </a:solidFill>
                <a:effectLst/>
                <a:latin typeface="Arial"/>
              </a:rPr>
              <a:t>Form</a:t>
            </a:r>
          </a:p>
          <a:p>
            <a:endParaRPr lang="en-AU" b="0" i="0" dirty="0" smtClean="0">
              <a:solidFill>
                <a:srgbClr val="000000"/>
              </a:solidFill>
              <a:effectLst/>
              <a:latin typeface="Arial"/>
            </a:endParaRPr>
          </a:p>
          <a:p>
            <a:r>
              <a:rPr lang="en-AU" b="0" i="0" dirty="0" smtClean="0">
                <a:solidFill>
                  <a:srgbClr val="000000"/>
                </a:solidFill>
                <a:effectLst/>
                <a:latin typeface="Arial"/>
              </a:rPr>
              <a:t>It is around this question of form that important issues to do with Aboriginal writing emerge.</a:t>
            </a:r>
          </a:p>
          <a:p>
            <a:endParaRPr lang="en-AU" b="0" i="0" dirty="0" smtClean="0">
              <a:solidFill>
                <a:srgbClr val="000000"/>
              </a:solidFill>
              <a:effectLst/>
              <a:latin typeface="Arial"/>
            </a:endParaRPr>
          </a:p>
          <a:p>
            <a:r>
              <a:rPr lang="en-AU" b="0" i="0" dirty="0" smtClean="0">
                <a:solidFill>
                  <a:srgbClr val="000000"/>
                </a:solidFill>
                <a:effectLst/>
                <a:latin typeface="Arial"/>
              </a:rPr>
              <a:t>Given the problems of previous attempts to represent Aboriginality (</a:t>
            </a:r>
            <a:r>
              <a:rPr lang="en-AU" b="0" i="0" dirty="0" err="1" smtClean="0">
                <a:solidFill>
                  <a:srgbClr val="000000"/>
                </a:solidFill>
                <a:effectLst/>
                <a:latin typeface="Arial"/>
              </a:rPr>
              <a:t>eg</a:t>
            </a:r>
            <a:r>
              <a:rPr lang="en-AU" b="0" i="0" dirty="0" smtClean="0">
                <a:solidFill>
                  <a:srgbClr val="000000"/>
                </a:solidFill>
                <a:effectLst/>
                <a:latin typeface="Arial"/>
              </a:rPr>
              <a:t> </a:t>
            </a:r>
            <a:r>
              <a:rPr lang="en-AU" b="0" i="1" dirty="0" err="1" smtClean="0">
                <a:solidFill>
                  <a:srgbClr val="000000"/>
                </a:solidFill>
                <a:effectLst/>
                <a:latin typeface="Arial"/>
              </a:rPr>
              <a:t>Coonardoo</a:t>
            </a:r>
            <a:r>
              <a:rPr lang="en-AU" b="0" i="0" dirty="0" smtClean="0">
                <a:solidFill>
                  <a:srgbClr val="000000"/>
                </a:solidFill>
                <a:effectLst/>
                <a:latin typeface="Arial"/>
              </a:rPr>
              <a:t> but plenty of others) is the problem not so much one of racist intention but of racist structure?</a:t>
            </a:r>
          </a:p>
          <a:p>
            <a:endParaRPr lang="en-AU" b="0" i="0" dirty="0" smtClean="0">
              <a:solidFill>
                <a:srgbClr val="000000"/>
              </a:solidFill>
              <a:effectLst/>
              <a:latin typeface="Arial"/>
            </a:endParaRPr>
          </a:p>
          <a:p>
            <a:r>
              <a:rPr lang="en-AU" b="0" i="0" dirty="0" smtClean="0">
                <a:solidFill>
                  <a:srgbClr val="000000"/>
                </a:solidFill>
                <a:effectLst/>
                <a:latin typeface="Arial"/>
              </a:rPr>
              <a:t>No matter how anti-racist Katharine Susannah Prichard might have been, no matter how anti-racist her intention, is there something about the ideological and generic structures that she operates within that prevents her success. Is her only practical goal to dismantle the prejudice of her own vehicles of expression?</a:t>
            </a:r>
          </a:p>
          <a:p>
            <a:endParaRPr lang="en-AU" b="0" i="0" dirty="0" smtClean="0">
              <a:solidFill>
                <a:srgbClr val="000000"/>
              </a:solidFill>
              <a:effectLst/>
              <a:latin typeface="Arial"/>
            </a:endParaRPr>
          </a:p>
        </p:txBody>
      </p:sp>
    </p:spTree>
    <p:extLst>
      <p:ext uri="{BB962C8B-B14F-4D97-AF65-F5344CB8AC3E}">
        <p14:creationId xmlns:p14="http://schemas.microsoft.com/office/powerpoint/2010/main" val="4043991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AU" dirty="0" smtClean="0"/>
              <a:t>We all operate within ideological frameworks that structure our world view.</a:t>
            </a:r>
          </a:p>
          <a:p>
            <a:endParaRPr lang="en-AU" dirty="0" smtClean="0"/>
          </a:p>
          <a:p>
            <a:r>
              <a:rPr lang="en-AU" dirty="0" smtClean="0"/>
              <a:t>For example? </a:t>
            </a:r>
          </a:p>
          <a:p>
            <a:endParaRPr lang="en-AU" dirty="0"/>
          </a:p>
          <a:p>
            <a:r>
              <a:rPr lang="en-AU" dirty="0" smtClean="0"/>
              <a:t>Generic structures pre-determine particular possibilities in which a racist outcome is ‘necessary'.</a:t>
            </a:r>
          </a:p>
          <a:p>
            <a:endParaRPr lang="en-AU" dirty="0" smtClean="0"/>
          </a:p>
          <a:p>
            <a:r>
              <a:rPr lang="en-AU" dirty="0" smtClean="0"/>
              <a:t>For example?</a:t>
            </a:r>
          </a:p>
          <a:p>
            <a:endParaRPr lang="en-AU" dirty="0" smtClean="0"/>
          </a:p>
          <a:p>
            <a:r>
              <a:rPr lang="en-AU" dirty="0" smtClean="0"/>
              <a:t>The solution to the misrepresentation of Aboriginal people was not to fill standard narratives with Aboriginal characters but to find new modes in which to represent Aboriginality.</a:t>
            </a:r>
          </a:p>
          <a:p>
            <a:endParaRPr lang="en-AU" dirty="0"/>
          </a:p>
          <a:p>
            <a:r>
              <a:rPr lang="en-AU" dirty="0" smtClean="0"/>
              <a:t>Read 'Artist Son’ (1966 ) by author and activist </a:t>
            </a:r>
            <a:r>
              <a:rPr lang="en-AU" dirty="0" err="1" smtClean="0"/>
              <a:t>Oodgeroo</a:t>
            </a:r>
            <a:r>
              <a:rPr lang="en-AU" dirty="0" smtClean="0"/>
              <a:t> (meaning ‘paperbark tree’) of the </a:t>
            </a:r>
            <a:r>
              <a:rPr lang="en-AU" dirty="0" err="1" smtClean="0"/>
              <a:t>Noonuccal</a:t>
            </a:r>
            <a:r>
              <a:rPr lang="en-AU" dirty="0" smtClean="0"/>
              <a:t> tribe, formerly Kath Walker, (born 1920  Stradbroke Island and died 1993)</a:t>
            </a:r>
          </a:p>
          <a:p>
            <a:r>
              <a:rPr lang="en-AU" dirty="0" smtClean="0"/>
              <a:t>See Unit Reader </a:t>
            </a:r>
          </a:p>
          <a:p>
            <a:endParaRPr lang="en-AU" dirty="0" smtClean="0"/>
          </a:p>
        </p:txBody>
      </p:sp>
      <p:pic>
        <p:nvPicPr>
          <p:cNvPr id="2051" name="Picture 3" descr="E:\2_oodgeroo_with_bo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3654434"/>
            <a:ext cx="2987824" cy="302766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835696" y="5834122"/>
            <a:ext cx="4896544" cy="830997"/>
          </a:xfrm>
          <a:prstGeom prst="rect">
            <a:avLst/>
          </a:prstGeom>
          <a:noFill/>
        </p:spPr>
        <p:txBody>
          <a:bodyPr wrap="square" rtlCol="0">
            <a:spAutoFit/>
          </a:bodyPr>
          <a:lstStyle/>
          <a:p>
            <a:r>
              <a:rPr lang="en-AU" sz="1600" dirty="0" smtClean="0"/>
              <a:t>Kath Walker holding her second volume of poetry </a:t>
            </a:r>
          </a:p>
          <a:p>
            <a:r>
              <a:rPr lang="en-AU" sz="1600" i="1" dirty="0" smtClean="0"/>
              <a:t>The Dawn Is at Hand </a:t>
            </a:r>
            <a:r>
              <a:rPr lang="en-AU" sz="1600" dirty="0" smtClean="0"/>
              <a:t>(1966)</a:t>
            </a:r>
          </a:p>
          <a:p>
            <a:r>
              <a:rPr lang="en-AU" sz="1600" dirty="0" smtClean="0"/>
              <a:t>Collection: </a:t>
            </a:r>
            <a:r>
              <a:rPr lang="en-AU" sz="1600" dirty="0" err="1" smtClean="0"/>
              <a:t>Uni</a:t>
            </a:r>
            <a:r>
              <a:rPr lang="en-AU" sz="1600" dirty="0" smtClean="0"/>
              <a:t> of Qld Library</a:t>
            </a:r>
            <a:endParaRPr lang="en-AU" sz="1600" dirty="0"/>
          </a:p>
        </p:txBody>
      </p:sp>
    </p:spTree>
    <p:extLst>
      <p:ext uri="{BB962C8B-B14F-4D97-AF65-F5344CB8AC3E}">
        <p14:creationId xmlns:p14="http://schemas.microsoft.com/office/powerpoint/2010/main" val="3289331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pPr lvl="0"/>
            <a:r>
              <a:rPr lang="en-AU" dirty="0">
                <a:solidFill>
                  <a:prstClr val="black"/>
                </a:solidFill>
              </a:rPr>
              <a:t>It is possible to read this poem as an expression of artistic individualism. However, it could also be read allegorically or metonymically: the artist son stands for the whole of the Aboriginal art and literature movement which was then emerging  into  the white world.</a:t>
            </a:r>
          </a:p>
          <a:p>
            <a:pPr lvl="0"/>
            <a:endParaRPr lang="en-AU" dirty="0">
              <a:solidFill>
                <a:prstClr val="black"/>
              </a:solidFill>
            </a:endParaRPr>
          </a:p>
          <a:p>
            <a:pPr lvl="0"/>
            <a:r>
              <a:rPr lang="en-AU" dirty="0">
                <a:solidFill>
                  <a:prstClr val="black"/>
                </a:solidFill>
              </a:rPr>
              <a:t>“striving alone to find What colour and form can say”</a:t>
            </a:r>
          </a:p>
          <a:p>
            <a:pPr lvl="0"/>
            <a:endParaRPr lang="en-AU" dirty="0">
              <a:solidFill>
                <a:prstClr val="black"/>
              </a:solidFill>
            </a:endParaRPr>
          </a:p>
          <a:p>
            <a:pPr lvl="0"/>
            <a:r>
              <a:rPr lang="en-AU" dirty="0">
                <a:solidFill>
                  <a:prstClr val="black"/>
                </a:solidFill>
              </a:rPr>
              <a:t>striving to find a form to give voice to Aboriginal aspirations</a:t>
            </a:r>
          </a:p>
          <a:p>
            <a:pPr lvl="0"/>
            <a:endParaRPr lang="en-AU" dirty="0">
              <a:solidFill>
                <a:prstClr val="black"/>
              </a:solidFill>
            </a:endParaRPr>
          </a:p>
          <a:p>
            <a:pPr lvl="0"/>
            <a:r>
              <a:rPr lang="en-AU" dirty="0">
                <a:solidFill>
                  <a:prstClr val="black"/>
                </a:solidFill>
              </a:rPr>
              <a:t>“Your fathers too fashioned their art Who had but bark and wood and the cave stone”</a:t>
            </a:r>
          </a:p>
          <a:p>
            <a:pPr lvl="0"/>
            <a:endParaRPr lang="en-AU" dirty="0">
              <a:solidFill>
                <a:prstClr val="black"/>
              </a:solidFill>
            </a:endParaRPr>
          </a:p>
          <a:p>
            <a:pPr lvl="0"/>
            <a:r>
              <a:rPr lang="en-AU" dirty="0">
                <a:solidFill>
                  <a:prstClr val="black"/>
                </a:solidFill>
              </a:rPr>
              <a:t>there is a heritage or tradition of art and song to follow which used a different technology</a:t>
            </a:r>
          </a:p>
          <a:p>
            <a:pPr lvl="0"/>
            <a:endParaRPr lang="en-AU" dirty="0">
              <a:solidFill>
                <a:prstClr val="black"/>
              </a:solidFill>
            </a:endParaRPr>
          </a:p>
          <a:p>
            <a:pPr lvl="0"/>
            <a:r>
              <a:rPr lang="en-AU" dirty="0">
                <a:solidFill>
                  <a:prstClr val="black"/>
                </a:solidFill>
              </a:rPr>
              <a:t>“But copy none; follow no fashions”</a:t>
            </a:r>
          </a:p>
          <a:p>
            <a:pPr lvl="0"/>
            <a:endParaRPr lang="en-AU" dirty="0">
              <a:solidFill>
                <a:prstClr val="black"/>
              </a:solidFill>
            </a:endParaRPr>
          </a:p>
          <a:p>
            <a:pPr lvl="0"/>
            <a:r>
              <a:rPr lang="en-AU" dirty="0">
                <a:solidFill>
                  <a:prstClr val="black"/>
                </a:solidFill>
              </a:rPr>
              <a:t>Aboriginal art is in a position to create a whole new artistic mindset and so should not be swayed by other forms</a:t>
            </a:r>
          </a:p>
          <a:p>
            <a:pPr lvl="0"/>
            <a:endParaRPr lang="en-AU" dirty="0">
              <a:solidFill>
                <a:prstClr val="black"/>
              </a:solidFill>
            </a:endParaRPr>
          </a:p>
          <a:p>
            <a:pPr lvl="0"/>
            <a:r>
              <a:rPr lang="en-AU" dirty="0">
                <a:solidFill>
                  <a:prstClr val="black"/>
                </a:solidFill>
              </a:rPr>
              <a:t>“Make us songs in colour and line: Painting is speech, painter and poet are one”</a:t>
            </a:r>
          </a:p>
          <a:p>
            <a:pPr lvl="0"/>
            <a:endParaRPr lang="en-AU" dirty="0">
              <a:solidFill>
                <a:prstClr val="black"/>
              </a:solidFill>
            </a:endParaRPr>
          </a:p>
          <a:p>
            <a:pPr lvl="0"/>
            <a:r>
              <a:rPr lang="en-AU" dirty="0">
                <a:solidFill>
                  <a:prstClr val="black"/>
                </a:solidFill>
              </a:rPr>
              <a:t>The poem unifies different artistic forms as being vehicles for the same purpose; speech and poetry are considered equivalent or identical.</a:t>
            </a:r>
          </a:p>
          <a:p>
            <a:pPr lvl="0"/>
            <a:endParaRPr lang="en-AU" dirty="0">
              <a:solidFill>
                <a:prstClr val="black"/>
              </a:solidFill>
            </a:endParaRPr>
          </a:p>
          <a:p>
            <a:pPr lvl="0"/>
            <a:r>
              <a:rPr lang="en-AU" dirty="0">
                <a:solidFill>
                  <a:prstClr val="black"/>
                </a:solidFill>
              </a:rPr>
              <a:t>When interpreted in this way the poem becomes a manifesto for Aboriginal writers and artists</a:t>
            </a:r>
            <a:r>
              <a:rPr lang="en-AU" dirty="0" smtClean="0">
                <a:solidFill>
                  <a:prstClr val="black"/>
                </a:solidFill>
              </a:rPr>
              <a:t>. </a:t>
            </a:r>
            <a:endParaRPr lang="en-AU" dirty="0">
              <a:solidFill>
                <a:prstClr val="black"/>
              </a:solidFill>
            </a:endParaRPr>
          </a:p>
        </p:txBody>
      </p:sp>
    </p:spTree>
    <p:extLst>
      <p:ext uri="{BB962C8B-B14F-4D97-AF65-F5344CB8AC3E}">
        <p14:creationId xmlns:p14="http://schemas.microsoft.com/office/powerpoint/2010/main" val="2751562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01314"/>
          </a:xfrm>
          <a:prstGeom prst="rect">
            <a:avLst/>
          </a:prstGeom>
        </p:spPr>
        <p:txBody>
          <a:bodyPr wrap="square">
            <a:spAutoFit/>
          </a:bodyPr>
          <a:lstStyle/>
          <a:p>
            <a:pPr lvl="0"/>
            <a:r>
              <a:rPr lang="en-AU" dirty="0">
                <a:solidFill>
                  <a:prstClr val="black"/>
                </a:solidFill>
              </a:rPr>
              <a:t>(It is interesting that Aboriginal </a:t>
            </a:r>
            <a:r>
              <a:rPr lang="en-AU" dirty="0" smtClean="0">
                <a:solidFill>
                  <a:prstClr val="black"/>
                </a:solidFill>
              </a:rPr>
              <a:t>writing </a:t>
            </a:r>
            <a:r>
              <a:rPr lang="en-AU" dirty="0">
                <a:solidFill>
                  <a:prstClr val="black"/>
                </a:solidFill>
              </a:rPr>
              <a:t>is often accompanied by images. Both today's poets have images illustrating their poetry. It is worth discussing this.)</a:t>
            </a:r>
          </a:p>
          <a:p>
            <a:pPr lvl="0"/>
            <a:endParaRPr lang="en-AU" dirty="0">
              <a:solidFill>
                <a:prstClr val="black"/>
              </a:solidFill>
            </a:endParaRPr>
          </a:p>
          <a:p>
            <a:pPr lvl="0"/>
            <a:r>
              <a:rPr lang="en-AU" dirty="0" smtClean="0">
                <a:solidFill>
                  <a:prstClr val="black"/>
                </a:solidFill>
              </a:rPr>
              <a:t>‘Artist </a:t>
            </a:r>
            <a:r>
              <a:rPr lang="en-AU" dirty="0">
                <a:solidFill>
                  <a:prstClr val="black"/>
                </a:solidFill>
              </a:rPr>
              <a:t>Son' also offers itself as a theoretical precursor to Stephen </a:t>
            </a:r>
            <a:r>
              <a:rPr lang="en-AU" dirty="0" err="1">
                <a:solidFill>
                  <a:prstClr val="black"/>
                </a:solidFill>
              </a:rPr>
              <a:t>Muecke's</a:t>
            </a:r>
            <a:r>
              <a:rPr lang="en-AU" dirty="0">
                <a:solidFill>
                  <a:prstClr val="black"/>
                </a:solidFill>
              </a:rPr>
              <a:t> idea of oral literature in which the oral and the literate are intimately entwined. He acknowledges the apparent contradiction and makes the point that "it is through the printed word that most white Australians come to know about Aboriginal oral texts." </a:t>
            </a:r>
            <a:r>
              <a:rPr lang="en-AU" dirty="0" smtClean="0">
                <a:solidFill>
                  <a:prstClr val="black"/>
                </a:solidFill>
              </a:rPr>
              <a:t>See “Aboriginal </a:t>
            </a:r>
            <a:r>
              <a:rPr lang="en-AU" dirty="0">
                <a:solidFill>
                  <a:prstClr val="black"/>
                </a:solidFill>
              </a:rPr>
              <a:t>Literature” (1988)  </a:t>
            </a:r>
            <a:r>
              <a:rPr lang="en-AU" i="1" dirty="0">
                <a:solidFill>
                  <a:prstClr val="black"/>
                </a:solidFill>
              </a:rPr>
              <a:t>Penguin New Literary History of Australia </a:t>
            </a:r>
            <a:r>
              <a:rPr lang="en-AU" dirty="0">
                <a:solidFill>
                  <a:prstClr val="black"/>
                </a:solidFill>
              </a:rPr>
              <a:t> p. </a:t>
            </a:r>
            <a:r>
              <a:rPr lang="en-AU" dirty="0" smtClean="0">
                <a:solidFill>
                  <a:prstClr val="black"/>
                </a:solidFill>
              </a:rPr>
              <a:t>27.</a:t>
            </a:r>
            <a:endParaRPr lang="en-AU" dirty="0">
              <a:solidFill>
                <a:prstClr val="black"/>
              </a:solidFill>
            </a:endParaRPr>
          </a:p>
          <a:p>
            <a:pPr lvl="0"/>
            <a:endParaRPr lang="en-AU" dirty="0">
              <a:solidFill>
                <a:prstClr val="black"/>
              </a:solidFill>
            </a:endParaRPr>
          </a:p>
          <a:p>
            <a:pPr lvl="0"/>
            <a:r>
              <a:rPr lang="en-AU" dirty="0">
                <a:solidFill>
                  <a:prstClr val="black"/>
                </a:solidFill>
              </a:rPr>
              <a:t>While the oral and the literate are analytically separate categories, practically the two are inseparable</a:t>
            </a:r>
            <a:r>
              <a:rPr lang="en-AU" dirty="0" smtClean="0">
                <a:solidFill>
                  <a:prstClr val="black"/>
                </a:solidFill>
              </a:rPr>
              <a:t>.</a:t>
            </a:r>
          </a:p>
          <a:p>
            <a:pPr lvl="0"/>
            <a:endParaRPr lang="en-AU" dirty="0">
              <a:solidFill>
                <a:prstClr val="black"/>
              </a:solidFill>
            </a:endParaRPr>
          </a:p>
          <a:p>
            <a:pPr lvl="0"/>
            <a:r>
              <a:rPr lang="en-AU" dirty="0">
                <a:solidFill>
                  <a:prstClr val="black"/>
                </a:solidFill>
              </a:rPr>
              <a:t>Lionel Fogarty (b. </a:t>
            </a:r>
            <a:r>
              <a:rPr lang="en-AU" dirty="0" smtClean="0">
                <a:solidFill>
                  <a:prstClr val="black"/>
                </a:solidFill>
              </a:rPr>
              <a:t>1958  at Barambah Mission, now known as Cherbourg Aboriginal Reserve, Queensland) </a:t>
            </a:r>
            <a:r>
              <a:rPr lang="en-AU" dirty="0">
                <a:solidFill>
                  <a:prstClr val="black"/>
                </a:solidFill>
              </a:rPr>
              <a:t>is another poet whose work relates to </a:t>
            </a:r>
            <a:r>
              <a:rPr lang="en-AU" dirty="0" smtClean="0">
                <a:solidFill>
                  <a:prstClr val="black"/>
                </a:solidFill>
              </a:rPr>
              <a:t>this.</a:t>
            </a:r>
          </a:p>
          <a:p>
            <a:pPr lvl="0"/>
            <a:endParaRPr lang="en-AU" dirty="0">
              <a:solidFill>
                <a:prstClr val="black"/>
              </a:solidFill>
            </a:endParaRPr>
          </a:p>
          <a:p>
            <a:pPr lvl="0"/>
            <a:endParaRPr lang="en-AU" dirty="0">
              <a:solidFill>
                <a:prstClr val="black"/>
              </a:solidFill>
            </a:endParaRPr>
          </a:p>
          <a:p>
            <a:pPr lvl="0"/>
            <a:endParaRPr lang="en-AU" dirty="0">
              <a:solidFill>
                <a:prstClr val="black"/>
              </a:solidFill>
            </a:endParaRPr>
          </a:p>
        </p:txBody>
      </p:sp>
      <p:pic>
        <p:nvPicPr>
          <p:cNvPr id="3074" name="Picture 2" descr="E:\fogarty newscor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3954522"/>
            <a:ext cx="5156448" cy="29034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75656" y="5733256"/>
            <a:ext cx="2808312" cy="584775"/>
          </a:xfrm>
          <a:prstGeom prst="rect">
            <a:avLst/>
          </a:prstGeom>
          <a:noFill/>
        </p:spPr>
        <p:txBody>
          <a:bodyPr wrap="square" rtlCol="0">
            <a:spAutoFit/>
          </a:bodyPr>
          <a:lstStyle/>
          <a:p>
            <a:r>
              <a:rPr lang="en-AU" sz="1600" dirty="0" smtClean="0"/>
              <a:t>Lionel Fogarty </a:t>
            </a:r>
          </a:p>
          <a:p>
            <a:r>
              <a:rPr lang="en-AU" sz="1600" dirty="0" smtClean="0"/>
              <a:t>Photo: News Corp Australia</a:t>
            </a:r>
            <a:endParaRPr lang="en-AU" sz="1600" dirty="0"/>
          </a:p>
        </p:txBody>
      </p:sp>
    </p:spTree>
    <p:extLst>
      <p:ext uri="{BB962C8B-B14F-4D97-AF65-F5344CB8AC3E}">
        <p14:creationId xmlns:p14="http://schemas.microsoft.com/office/powerpoint/2010/main" val="268763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endParaRPr lang="en-AU" dirty="0" smtClean="0"/>
          </a:p>
          <a:p>
            <a:r>
              <a:rPr lang="en-AU" dirty="0" smtClean="0"/>
              <a:t>Fogarty has lived in Brisbane since he was sixteen. Since the 1970s he has been a leading spokesperson for Indigenous rights and has travelled widely as an ambassador for his Murri culture . His poetry is often angry and confrontational. It spews back the </a:t>
            </a:r>
            <a:r>
              <a:rPr lang="en-AU" dirty="0"/>
              <a:t>E</a:t>
            </a:r>
            <a:r>
              <a:rPr lang="en-AU" dirty="0" smtClean="0"/>
              <a:t>nglish language to resist its colonizing force.</a:t>
            </a:r>
          </a:p>
          <a:p>
            <a:endParaRPr lang="en-AU" dirty="0" smtClean="0"/>
          </a:p>
          <a:p>
            <a:r>
              <a:rPr lang="en-AU" dirty="0" smtClean="0"/>
              <a:t>His  poem 'Tired of Writing' (1982) deals with similar issues to </a:t>
            </a:r>
            <a:r>
              <a:rPr lang="en-AU" dirty="0" err="1" smtClean="0"/>
              <a:t>Oodgeroo's</a:t>
            </a:r>
            <a:r>
              <a:rPr lang="en-AU" dirty="0" smtClean="0"/>
              <a:t> poem -- yet departs in interesting ways (Unit Reader). Fogarty expresses the difficulty of writing  as an indigenous poet in contemporary Australia.</a:t>
            </a:r>
          </a:p>
          <a:p>
            <a:endParaRPr lang="en-AU" dirty="0" smtClean="0"/>
          </a:p>
          <a:p>
            <a:r>
              <a:rPr lang="en-AU" dirty="0" smtClean="0"/>
              <a:t>The final six or so lines are worth focusing on. Fogarty is disingenuous. His use of the English language here is perfect. </a:t>
            </a:r>
          </a:p>
          <a:p>
            <a:endParaRPr lang="en-AU" dirty="0" smtClean="0"/>
          </a:p>
          <a:p>
            <a:r>
              <a:rPr lang="en-AU" dirty="0" smtClean="0"/>
              <a:t>Anger also is an interesting departure in Fogarty. </a:t>
            </a:r>
            <a:r>
              <a:rPr lang="en-AU" dirty="0" err="1" smtClean="0"/>
              <a:t>Oodgeroo's</a:t>
            </a:r>
            <a:r>
              <a:rPr lang="en-AU" dirty="0" smtClean="0"/>
              <a:t> poems are characterised by little anger, what anger is there is tightly restrained. Fogarty is quite happy to be angry and adversarial. It is part of his method. </a:t>
            </a:r>
          </a:p>
          <a:p>
            <a:endParaRPr lang="en-AU" dirty="0"/>
          </a:p>
          <a:p>
            <a:r>
              <a:rPr lang="en-AU" dirty="0" smtClean="0"/>
              <a:t>Both ‘Artist Son’ and ‘Tired of Writing’ recall </a:t>
            </a:r>
            <a:r>
              <a:rPr lang="en-AU" dirty="0"/>
              <a:t>‘In My Craft or Sullen Art’ (1946) by </a:t>
            </a:r>
            <a:r>
              <a:rPr lang="en-AU" dirty="0" smtClean="0"/>
              <a:t>influential Welsh </a:t>
            </a:r>
            <a:r>
              <a:rPr lang="en-AU" dirty="0"/>
              <a:t>poet Dylan </a:t>
            </a:r>
            <a:r>
              <a:rPr lang="en-AU" dirty="0" smtClean="0"/>
              <a:t>Thomas.</a:t>
            </a:r>
          </a:p>
          <a:p>
            <a:endParaRPr lang="en-AU" dirty="0" smtClean="0"/>
          </a:p>
          <a:p>
            <a:r>
              <a:rPr lang="en-AU" dirty="0"/>
              <a:t>W</a:t>
            </a:r>
            <a:r>
              <a:rPr lang="en-AU" dirty="0" smtClean="0"/>
              <a:t>hen we look at an older generation of Aboriginal writers, anger is never far from the surface -- though nor is it an overwhelming force -- much humour is on display as well.</a:t>
            </a:r>
            <a:endParaRPr lang="en-AU" dirty="0"/>
          </a:p>
        </p:txBody>
      </p:sp>
    </p:spTree>
    <p:extLst>
      <p:ext uri="{BB962C8B-B14F-4D97-AF65-F5344CB8AC3E}">
        <p14:creationId xmlns:p14="http://schemas.microsoft.com/office/powerpoint/2010/main" val="577384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524315"/>
          </a:xfrm>
          <a:prstGeom prst="rect">
            <a:avLst/>
          </a:prstGeom>
        </p:spPr>
        <p:txBody>
          <a:bodyPr wrap="square">
            <a:spAutoFit/>
          </a:bodyPr>
          <a:lstStyle/>
          <a:p>
            <a:pPr marL="285750" indent="-285750">
              <a:buFont typeface="Arial" panose="020B0604020202020204" pitchFamily="34" charset="0"/>
              <a:buChar char="•"/>
            </a:pPr>
            <a:r>
              <a:rPr lang="en-AU" dirty="0" smtClean="0"/>
              <a:t>Jack </a:t>
            </a:r>
            <a:r>
              <a:rPr lang="en-AU" dirty="0"/>
              <a:t>Davis </a:t>
            </a:r>
            <a:r>
              <a:rPr lang="en-AU" dirty="0" smtClean="0"/>
              <a:t>(1917-2000) grew up at Yarloop, Western Australia and was active as an Aboriginal spokesperson since the 1960s. His many plays and poems draw on his own experiences and those of his family and the Noongar people. Compared to </a:t>
            </a:r>
            <a:r>
              <a:rPr lang="en-AU" dirty="0" err="1" smtClean="0"/>
              <a:t>Oodgeroo</a:t>
            </a:r>
            <a:r>
              <a:rPr lang="en-AU" dirty="0" smtClean="0"/>
              <a:t> and Fogarty there is a more </a:t>
            </a:r>
            <a:r>
              <a:rPr lang="en-AU" dirty="0"/>
              <a:t>traditional sense of ‘yarning' to his </a:t>
            </a:r>
            <a:r>
              <a:rPr lang="en-AU" dirty="0" smtClean="0"/>
              <a:t>writing</a:t>
            </a:r>
            <a:r>
              <a:rPr lang="en-AU" dirty="0"/>
              <a:t> </a:t>
            </a:r>
            <a:r>
              <a:rPr lang="en-AU" dirty="0" smtClean="0"/>
              <a:t>but he still </a:t>
            </a:r>
            <a:r>
              <a:rPr lang="en-AU" dirty="0"/>
              <a:t>mediates </a:t>
            </a:r>
            <a:r>
              <a:rPr lang="en-AU" dirty="0" smtClean="0"/>
              <a:t>anger.</a:t>
            </a:r>
            <a:endParaRPr lang="en-AU" dirty="0"/>
          </a:p>
          <a:p>
            <a:endParaRPr lang="en-AU" dirty="0"/>
          </a:p>
          <a:p>
            <a:pPr marL="285750" indent="-285750">
              <a:buFont typeface="Arial" panose="020B0604020202020204" pitchFamily="34" charset="0"/>
              <a:buChar char="•"/>
            </a:pPr>
            <a:r>
              <a:rPr lang="en-AU" dirty="0" smtClean="0"/>
              <a:t>Ruby </a:t>
            </a:r>
            <a:r>
              <a:rPr lang="en-AU" dirty="0"/>
              <a:t>Langford </a:t>
            </a:r>
            <a:r>
              <a:rPr lang="en-AU" dirty="0" err="1" smtClean="0"/>
              <a:t>Ginibi</a:t>
            </a:r>
            <a:r>
              <a:rPr lang="en-AU" dirty="0" smtClean="0"/>
              <a:t> (1934-2011) was born Coraki, New South Wales, at Box Ridge Mission and lived in various parts of NSW and in Queensland. She tells the story of her hard life and the stories of her people. Her writing is humorous, poignant and strikingly frank.</a:t>
            </a:r>
          </a:p>
          <a:p>
            <a:endParaRPr lang="en-AU" dirty="0"/>
          </a:p>
          <a:p>
            <a:pPr marL="285750" indent="-285750">
              <a:buFont typeface="Arial" panose="020B0604020202020204" pitchFamily="34" charset="0"/>
              <a:buChar char="•"/>
            </a:pPr>
            <a:r>
              <a:rPr lang="en-AU" dirty="0" smtClean="0"/>
              <a:t> </a:t>
            </a:r>
            <a:r>
              <a:rPr lang="en-AU" dirty="0"/>
              <a:t>Sam Watson </a:t>
            </a:r>
            <a:r>
              <a:rPr lang="en-AU" dirty="0" smtClean="0"/>
              <a:t>(born 1952) is a Brisbane writer, activist and lecturer. His novel </a:t>
            </a:r>
            <a:r>
              <a:rPr lang="en-AU" i="1" dirty="0" smtClean="0"/>
              <a:t>The </a:t>
            </a:r>
            <a:r>
              <a:rPr lang="en-AU" i="1" dirty="0" err="1" smtClean="0"/>
              <a:t>Kadaitcha</a:t>
            </a:r>
            <a:r>
              <a:rPr lang="en-AU" i="1" dirty="0" smtClean="0"/>
              <a:t> Sung </a:t>
            </a:r>
            <a:r>
              <a:rPr lang="en-AU" dirty="0" smtClean="0"/>
              <a:t>(1990) mixes urban </a:t>
            </a:r>
            <a:r>
              <a:rPr lang="en-AU" dirty="0"/>
              <a:t>realism and magic realism -- </a:t>
            </a:r>
            <a:r>
              <a:rPr lang="en-AU" dirty="0" err="1" smtClean="0"/>
              <a:t>Mudrooroo</a:t>
            </a:r>
            <a:r>
              <a:rPr lang="en-AU" dirty="0" smtClean="0"/>
              <a:t> </a:t>
            </a:r>
            <a:r>
              <a:rPr lang="en-AU" dirty="0"/>
              <a:t>sees this as a particularly valuable form of </a:t>
            </a:r>
            <a:r>
              <a:rPr lang="en-AU" dirty="0" smtClean="0"/>
              <a:t>writing. Yet magic realism is observable only to modern Western minds in which the ordinary and the extraordinary, history and myth, are situated as binary opposites  (van </a:t>
            </a:r>
            <a:r>
              <a:rPr lang="en-AU" dirty="0" err="1" smtClean="0"/>
              <a:t>Toorn</a:t>
            </a:r>
            <a:r>
              <a:rPr lang="en-AU" dirty="0" smtClean="0"/>
              <a:t> “Indigenous texts and narratives”, 2000, p.39).</a:t>
            </a:r>
          </a:p>
          <a:p>
            <a:endParaRPr lang="en-AU" dirty="0"/>
          </a:p>
          <a:p>
            <a:endParaRPr lang="en-AU" dirty="0" smtClean="0"/>
          </a:p>
        </p:txBody>
      </p:sp>
      <p:pic>
        <p:nvPicPr>
          <p:cNvPr id="1026" name="Picture 2" descr="F:\Jack_Davis_portra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132" y="4033388"/>
            <a:ext cx="1984321" cy="243973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ruby langf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4350" y="4221086"/>
            <a:ext cx="2908815" cy="19356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samwatson-blackword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1899" y="4033388"/>
            <a:ext cx="1898637" cy="24736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54623" y="6473126"/>
            <a:ext cx="1579775" cy="338554"/>
          </a:xfrm>
          <a:prstGeom prst="rect">
            <a:avLst/>
          </a:prstGeom>
          <a:noFill/>
        </p:spPr>
        <p:txBody>
          <a:bodyPr wrap="square" rtlCol="0">
            <a:spAutoFit/>
          </a:bodyPr>
          <a:lstStyle/>
          <a:p>
            <a:r>
              <a:rPr lang="en-AU" sz="1600" dirty="0" smtClean="0"/>
              <a:t>Jack Davis</a:t>
            </a:r>
            <a:endParaRPr lang="en-AU" sz="1600" dirty="0"/>
          </a:p>
        </p:txBody>
      </p:sp>
      <p:sp>
        <p:nvSpPr>
          <p:cNvPr id="4" name="TextBox 3"/>
          <p:cNvSpPr txBox="1"/>
          <p:nvPr/>
        </p:nvSpPr>
        <p:spPr>
          <a:xfrm>
            <a:off x="3779912" y="6146900"/>
            <a:ext cx="1966892" cy="338554"/>
          </a:xfrm>
          <a:prstGeom prst="rect">
            <a:avLst/>
          </a:prstGeom>
          <a:noFill/>
        </p:spPr>
        <p:txBody>
          <a:bodyPr wrap="square" rtlCol="0">
            <a:spAutoFit/>
          </a:bodyPr>
          <a:lstStyle/>
          <a:p>
            <a:r>
              <a:rPr lang="en-AU" sz="1600" dirty="0" smtClean="0"/>
              <a:t>Ruby Langford</a:t>
            </a:r>
            <a:endParaRPr lang="en-AU" sz="1600" dirty="0"/>
          </a:p>
        </p:txBody>
      </p:sp>
      <p:sp>
        <p:nvSpPr>
          <p:cNvPr id="5" name="TextBox 4"/>
          <p:cNvSpPr txBox="1"/>
          <p:nvPr/>
        </p:nvSpPr>
        <p:spPr>
          <a:xfrm>
            <a:off x="6876256" y="6507041"/>
            <a:ext cx="1524280" cy="338554"/>
          </a:xfrm>
          <a:prstGeom prst="rect">
            <a:avLst/>
          </a:prstGeom>
          <a:noFill/>
        </p:spPr>
        <p:txBody>
          <a:bodyPr wrap="square" rtlCol="0">
            <a:spAutoFit/>
          </a:bodyPr>
          <a:lstStyle/>
          <a:p>
            <a:r>
              <a:rPr lang="en-AU" sz="1600" dirty="0" smtClean="0"/>
              <a:t>Sam Watson</a:t>
            </a:r>
            <a:endParaRPr lang="en-AU" sz="1600" dirty="0"/>
          </a:p>
        </p:txBody>
      </p:sp>
    </p:spTree>
    <p:extLst>
      <p:ext uri="{BB962C8B-B14F-4D97-AF65-F5344CB8AC3E}">
        <p14:creationId xmlns:p14="http://schemas.microsoft.com/office/powerpoint/2010/main" val="692328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2663</Words>
  <Application>Microsoft Office PowerPoint</Application>
  <PresentationFormat>On-screen Show (4:3)</PresentationFormat>
  <Paragraphs>144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ACL 2009  Australian Literature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 2009  Australian Literature</dc:title>
  <dc:creator>Pamela</dc:creator>
  <cp:lastModifiedBy>Pamela</cp:lastModifiedBy>
  <cp:revision>84</cp:revision>
  <dcterms:created xsi:type="dcterms:W3CDTF">2014-04-13T05:12:36Z</dcterms:created>
  <dcterms:modified xsi:type="dcterms:W3CDTF">2014-04-15T03:07:29Z</dcterms:modified>
</cp:coreProperties>
</file>