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266" r:id="rId10"/>
    <p:sldId id="265" r:id="rId11"/>
    <p:sldId id="264" r:id="rId12"/>
    <p:sldId id="267" r:id="rId13"/>
    <p:sldId id="268" r:id="rId14"/>
    <p:sldId id="270" r:id="rId15"/>
    <p:sldId id="271" r:id="rId16"/>
    <p:sldId id="272" r:id="rId17"/>
    <p:sldId id="273" r:id="rId18"/>
    <p:sldId id="274" r:id="rId19"/>
    <p:sldId id="275" r:id="rId20"/>
    <p:sldId id="278" r:id="rId21"/>
    <p:sldId id="276" r:id="rId22"/>
    <p:sldId id="279" r:id="rId23"/>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1236"/>
      </p:cViewPr>
      <p:guideLst>
        <p:guide orient="horz" pos="2160"/>
        <p:guide pos="2880"/>
      </p:guideLst>
    </p:cSldViewPr>
  </p:slideViewPr>
  <p:notesTextViewPr>
    <p:cViewPr>
      <p:scale>
        <a:sx n="1" d="1"/>
        <a:sy n="1" d="1"/>
      </p:scale>
      <p:origin x="0" y="0"/>
    </p:cViewPr>
  </p:notesTextViewPr>
  <p:sorterViewPr>
    <p:cViewPr>
      <p:scale>
        <a:sx n="100" d="100"/>
        <a:sy n="100" d="100"/>
      </p:scale>
      <p:origin x="0" y="31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F3BA9AFC-1A7F-454B-A154-AE1FC308CC65}" type="datetimeFigureOut">
              <a:rPr lang="en-AU" smtClean="0"/>
              <a:t>7/04/2014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28649B-2D5C-4CFE-A763-FAA2141C9726}" type="slidenum">
              <a:rPr lang="en-AU" smtClean="0"/>
              <a:t>‹#›</a:t>
            </a:fld>
            <a:endParaRPr lang="en-AU"/>
          </a:p>
        </p:txBody>
      </p:sp>
    </p:spTree>
    <p:extLst>
      <p:ext uri="{BB962C8B-B14F-4D97-AF65-F5344CB8AC3E}">
        <p14:creationId xmlns:p14="http://schemas.microsoft.com/office/powerpoint/2010/main" val="1030160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3BA9AFC-1A7F-454B-A154-AE1FC308CC65}" type="datetimeFigureOut">
              <a:rPr lang="en-AU" smtClean="0"/>
              <a:t>7/04/2014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28649B-2D5C-4CFE-A763-FAA2141C9726}" type="slidenum">
              <a:rPr lang="en-AU" smtClean="0"/>
              <a:t>‹#›</a:t>
            </a:fld>
            <a:endParaRPr lang="en-AU"/>
          </a:p>
        </p:txBody>
      </p:sp>
    </p:spTree>
    <p:extLst>
      <p:ext uri="{BB962C8B-B14F-4D97-AF65-F5344CB8AC3E}">
        <p14:creationId xmlns:p14="http://schemas.microsoft.com/office/powerpoint/2010/main" val="715124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3BA9AFC-1A7F-454B-A154-AE1FC308CC65}" type="datetimeFigureOut">
              <a:rPr lang="en-AU" smtClean="0"/>
              <a:t>7/04/2014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28649B-2D5C-4CFE-A763-FAA2141C9726}" type="slidenum">
              <a:rPr lang="en-AU" smtClean="0"/>
              <a:t>‹#›</a:t>
            </a:fld>
            <a:endParaRPr lang="en-AU"/>
          </a:p>
        </p:txBody>
      </p:sp>
    </p:spTree>
    <p:extLst>
      <p:ext uri="{BB962C8B-B14F-4D97-AF65-F5344CB8AC3E}">
        <p14:creationId xmlns:p14="http://schemas.microsoft.com/office/powerpoint/2010/main" val="1614398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3BA9AFC-1A7F-454B-A154-AE1FC308CC65}" type="datetimeFigureOut">
              <a:rPr lang="en-AU" smtClean="0"/>
              <a:t>7/04/2014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28649B-2D5C-4CFE-A763-FAA2141C9726}" type="slidenum">
              <a:rPr lang="en-AU" smtClean="0"/>
              <a:t>‹#›</a:t>
            </a:fld>
            <a:endParaRPr lang="en-AU"/>
          </a:p>
        </p:txBody>
      </p:sp>
    </p:spTree>
    <p:extLst>
      <p:ext uri="{BB962C8B-B14F-4D97-AF65-F5344CB8AC3E}">
        <p14:creationId xmlns:p14="http://schemas.microsoft.com/office/powerpoint/2010/main" val="2268853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BA9AFC-1A7F-454B-A154-AE1FC308CC65}" type="datetimeFigureOut">
              <a:rPr lang="en-AU" smtClean="0"/>
              <a:t>7/04/2014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928649B-2D5C-4CFE-A763-FAA2141C9726}" type="slidenum">
              <a:rPr lang="en-AU" smtClean="0"/>
              <a:t>‹#›</a:t>
            </a:fld>
            <a:endParaRPr lang="en-AU"/>
          </a:p>
        </p:txBody>
      </p:sp>
    </p:spTree>
    <p:extLst>
      <p:ext uri="{BB962C8B-B14F-4D97-AF65-F5344CB8AC3E}">
        <p14:creationId xmlns:p14="http://schemas.microsoft.com/office/powerpoint/2010/main" val="696618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F3BA9AFC-1A7F-454B-A154-AE1FC308CC65}" type="datetimeFigureOut">
              <a:rPr lang="en-AU" smtClean="0"/>
              <a:t>7/04/2014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928649B-2D5C-4CFE-A763-FAA2141C9726}" type="slidenum">
              <a:rPr lang="en-AU" smtClean="0"/>
              <a:t>‹#›</a:t>
            </a:fld>
            <a:endParaRPr lang="en-AU"/>
          </a:p>
        </p:txBody>
      </p:sp>
    </p:spTree>
    <p:extLst>
      <p:ext uri="{BB962C8B-B14F-4D97-AF65-F5344CB8AC3E}">
        <p14:creationId xmlns:p14="http://schemas.microsoft.com/office/powerpoint/2010/main" val="3834447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F3BA9AFC-1A7F-454B-A154-AE1FC308CC65}" type="datetimeFigureOut">
              <a:rPr lang="en-AU" smtClean="0"/>
              <a:t>7/04/2014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928649B-2D5C-4CFE-A763-FAA2141C9726}" type="slidenum">
              <a:rPr lang="en-AU" smtClean="0"/>
              <a:t>‹#›</a:t>
            </a:fld>
            <a:endParaRPr lang="en-AU"/>
          </a:p>
        </p:txBody>
      </p:sp>
    </p:spTree>
    <p:extLst>
      <p:ext uri="{BB962C8B-B14F-4D97-AF65-F5344CB8AC3E}">
        <p14:creationId xmlns:p14="http://schemas.microsoft.com/office/powerpoint/2010/main" val="259384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3BA9AFC-1A7F-454B-A154-AE1FC308CC65}" type="datetimeFigureOut">
              <a:rPr lang="en-AU" smtClean="0"/>
              <a:t>7/04/2014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928649B-2D5C-4CFE-A763-FAA2141C9726}" type="slidenum">
              <a:rPr lang="en-AU" smtClean="0"/>
              <a:t>‹#›</a:t>
            </a:fld>
            <a:endParaRPr lang="en-AU"/>
          </a:p>
        </p:txBody>
      </p:sp>
    </p:spTree>
    <p:extLst>
      <p:ext uri="{BB962C8B-B14F-4D97-AF65-F5344CB8AC3E}">
        <p14:creationId xmlns:p14="http://schemas.microsoft.com/office/powerpoint/2010/main" val="141331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BA9AFC-1A7F-454B-A154-AE1FC308CC65}" type="datetimeFigureOut">
              <a:rPr lang="en-AU" smtClean="0"/>
              <a:t>7/04/2014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928649B-2D5C-4CFE-A763-FAA2141C9726}" type="slidenum">
              <a:rPr lang="en-AU" smtClean="0"/>
              <a:t>‹#›</a:t>
            </a:fld>
            <a:endParaRPr lang="en-AU"/>
          </a:p>
        </p:txBody>
      </p:sp>
    </p:spTree>
    <p:extLst>
      <p:ext uri="{BB962C8B-B14F-4D97-AF65-F5344CB8AC3E}">
        <p14:creationId xmlns:p14="http://schemas.microsoft.com/office/powerpoint/2010/main" val="2112749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BA9AFC-1A7F-454B-A154-AE1FC308CC65}" type="datetimeFigureOut">
              <a:rPr lang="en-AU" smtClean="0"/>
              <a:t>7/04/2014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928649B-2D5C-4CFE-A763-FAA2141C9726}" type="slidenum">
              <a:rPr lang="en-AU" smtClean="0"/>
              <a:t>‹#›</a:t>
            </a:fld>
            <a:endParaRPr lang="en-AU"/>
          </a:p>
        </p:txBody>
      </p:sp>
    </p:spTree>
    <p:extLst>
      <p:ext uri="{BB962C8B-B14F-4D97-AF65-F5344CB8AC3E}">
        <p14:creationId xmlns:p14="http://schemas.microsoft.com/office/powerpoint/2010/main" val="266948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BA9AFC-1A7F-454B-A154-AE1FC308CC65}" type="datetimeFigureOut">
              <a:rPr lang="en-AU" smtClean="0"/>
              <a:t>7/04/2014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928649B-2D5C-4CFE-A763-FAA2141C9726}" type="slidenum">
              <a:rPr lang="en-AU" smtClean="0"/>
              <a:t>‹#›</a:t>
            </a:fld>
            <a:endParaRPr lang="en-AU"/>
          </a:p>
        </p:txBody>
      </p:sp>
    </p:spTree>
    <p:extLst>
      <p:ext uri="{BB962C8B-B14F-4D97-AF65-F5344CB8AC3E}">
        <p14:creationId xmlns:p14="http://schemas.microsoft.com/office/powerpoint/2010/main" val="2447372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BA9AFC-1A7F-454B-A154-AE1FC308CC65}" type="datetimeFigureOut">
              <a:rPr lang="en-AU" smtClean="0"/>
              <a:t>7/04/2014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28649B-2D5C-4CFE-A763-FAA2141C9726}" type="slidenum">
              <a:rPr lang="en-AU" smtClean="0"/>
              <a:t>‹#›</a:t>
            </a:fld>
            <a:endParaRPr lang="en-AU"/>
          </a:p>
        </p:txBody>
      </p:sp>
    </p:spTree>
    <p:extLst>
      <p:ext uri="{BB962C8B-B14F-4D97-AF65-F5344CB8AC3E}">
        <p14:creationId xmlns:p14="http://schemas.microsoft.com/office/powerpoint/2010/main" val="548667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www.youtube.com/watch?v=mUi2Ae0ksxE"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www.youtube.com/watch?v=PurG33etLYU"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austlit.edu.au/"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awm.gov.au/people/8382.asp" TargetMode="External"/><Relationship Id="rId2" Type="http://schemas.openxmlformats.org/officeDocument/2006/relationships/hyperlink" Target="http://www.austlit.edu.au/run?ex=ShowAgent&amp;agentId=A)k"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austlit.edu.au/run?ex=ShowAgent&amp;agentId=A(g" TargetMode="External"/><Relationship Id="rId2" Type="http://schemas.openxmlformats.org/officeDocument/2006/relationships/hyperlink" Target="http://www.austlit.edu.au/run?ex=ShowAgent&amp;agentId=A(@t" TargetMode="Externa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adb.anu.edu.au/biography/unaipon-david-8898" TargetMode="Externa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hyperlink" Target="http://www.alrc.gov.au/publications/36-kinship-and-identity/legal-definitions-aboriginality"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youtube.com/watch?v=VaqLw1CvPMk"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b="1" dirty="0" smtClean="0">
                <a:solidFill>
                  <a:srgbClr val="FF0000"/>
                </a:solidFill>
                <a:effectLst/>
                <a:latin typeface="Arial"/>
              </a:rPr>
              <a:t>ACL 2009 </a:t>
            </a:r>
            <a:r>
              <a:rPr lang="en-AU" b="1" dirty="0" smtClean="0">
                <a:solidFill>
                  <a:srgbClr val="FFFFFF"/>
                </a:solidFill>
                <a:effectLst/>
                <a:latin typeface="Arial"/>
              </a:rPr>
              <a:t/>
            </a:r>
            <a:br>
              <a:rPr lang="en-AU" b="1" dirty="0" smtClean="0">
                <a:solidFill>
                  <a:srgbClr val="FFFFFF"/>
                </a:solidFill>
                <a:effectLst/>
                <a:latin typeface="Arial"/>
              </a:rPr>
            </a:br>
            <a:r>
              <a:rPr lang="en-AU" b="1" dirty="0" smtClean="0">
                <a:solidFill>
                  <a:srgbClr val="000000"/>
                </a:solidFill>
                <a:effectLst/>
                <a:latin typeface="Arial"/>
              </a:rPr>
              <a:t>Australian Literature</a:t>
            </a:r>
            <a:endParaRPr lang="en-AU" dirty="0"/>
          </a:p>
        </p:txBody>
      </p:sp>
      <p:sp>
        <p:nvSpPr>
          <p:cNvPr id="3" name="Subtitle 2"/>
          <p:cNvSpPr>
            <a:spLocks noGrp="1"/>
          </p:cNvSpPr>
          <p:nvPr>
            <p:ph type="subTitle" idx="1"/>
          </p:nvPr>
        </p:nvSpPr>
        <p:spPr/>
        <p:txBody>
          <a:bodyPr/>
          <a:lstStyle/>
          <a:p>
            <a:r>
              <a:rPr lang="en-AU" b="1" dirty="0" smtClean="0">
                <a:solidFill>
                  <a:srgbClr val="000000"/>
                </a:solidFill>
                <a:effectLst/>
                <a:latin typeface="Arial"/>
              </a:rPr>
              <a:t>The Construction of Aboriginality</a:t>
            </a:r>
            <a:endParaRPr lang="en-AU" dirty="0"/>
          </a:p>
        </p:txBody>
      </p:sp>
    </p:spTree>
    <p:extLst>
      <p:ext uri="{BB962C8B-B14F-4D97-AF65-F5344CB8AC3E}">
        <p14:creationId xmlns:p14="http://schemas.microsoft.com/office/powerpoint/2010/main" val="2267174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268760"/>
            <a:ext cx="3945528"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347864" y="6237312"/>
            <a:ext cx="2149627" cy="338554"/>
          </a:xfrm>
          <a:prstGeom prst="rect">
            <a:avLst/>
          </a:prstGeom>
          <a:noFill/>
        </p:spPr>
        <p:txBody>
          <a:bodyPr wrap="none" rtlCol="0">
            <a:spAutoFit/>
          </a:bodyPr>
          <a:lstStyle/>
          <a:p>
            <a:r>
              <a:rPr lang="en-AU" sz="1600" smtClean="0"/>
              <a:t>Drawing by </a:t>
            </a:r>
            <a:r>
              <a:rPr lang="en-AU" sz="1600" dirty="0" smtClean="0"/>
              <a:t>Eric </a:t>
            </a:r>
            <a:r>
              <a:rPr lang="en-AU" sz="1600" dirty="0" err="1" smtClean="0"/>
              <a:t>Jolliffe</a:t>
            </a:r>
            <a:r>
              <a:rPr lang="en-AU" sz="1600" dirty="0" smtClean="0"/>
              <a:t> </a:t>
            </a:r>
            <a:r>
              <a:rPr lang="en-AU" sz="1600" dirty="0" smtClean="0"/>
              <a:t> </a:t>
            </a:r>
            <a:endParaRPr lang="en-AU" sz="1600" dirty="0"/>
          </a:p>
        </p:txBody>
      </p:sp>
    </p:spTree>
    <p:extLst>
      <p:ext uri="{BB962C8B-B14F-4D97-AF65-F5344CB8AC3E}">
        <p14:creationId xmlns:p14="http://schemas.microsoft.com/office/powerpoint/2010/main" val="2833304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684568" cy="923330"/>
          </a:xfrm>
          <a:prstGeom prst="rect">
            <a:avLst/>
          </a:prstGeom>
        </p:spPr>
        <p:txBody>
          <a:bodyPr wrap="square">
            <a:spAutoFit/>
          </a:bodyPr>
          <a:lstStyle/>
          <a:p>
            <a:r>
              <a:rPr lang="en-AU" b="1" dirty="0">
                <a:solidFill>
                  <a:srgbClr val="000000"/>
                </a:solidFill>
                <a:latin typeface="Arial"/>
              </a:rPr>
              <a:t>Popular song</a:t>
            </a:r>
            <a:endParaRPr lang="en-AU" dirty="0">
              <a:solidFill>
                <a:srgbClr val="000000"/>
              </a:solidFill>
              <a:latin typeface="Arial"/>
            </a:endParaRPr>
          </a:p>
          <a:p>
            <a:endParaRPr lang="en-AU" dirty="0" smtClean="0">
              <a:solidFill>
                <a:srgbClr val="000000"/>
              </a:solidFill>
              <a:latin typeface="Arial"/>
              <a:hlinkClick r:id="rId2"/>
            </a:endParaRPr>
          </a:p>
          <a:p>
            <a:r>
              <a:rPr lang="en-AU" dirty="0" smtClean="0">
                <a:solidFill>
                  <a:srgbClr val="000000"/>
                </a:solidFill>
                <a:latin typeface="Arial"/>
                <a:hlinkClick r:id="rId2"/>
              </a:rPr>
              <a:t>'</a:t>
            </a:r>
            <a:r>
              <a:rPr lang="en-AU" dirty="0" err="1" smtClean="0">
                <a:solidFill>
                  <a:srgbClr val="000000"/>
                </a:solidFill>
                <a:latin typeface="Arial"/>
                <a:hlinkClick r:id="rId2"/>
              </a:rPr>
              <a:t>Trumby</a:t>
            </a:r>
            <a:r>
              <a:rPr lang="en-AU" dirty="0">
                <a:solidFill>
                  <a:srgbClr val="000000"/>
                </a:solidFill>
                <a:latin typeface="Arial"/>
                <a:hlinkClick r:id="rId2"/>
              </a:rPr>
              <a:t>'</a:t>
            </a:r>
            <a:r>
              <a:rPr lang="en-AU" dirty="0">
                <a:solidFill>
                  <a:srgbClr val="000000"/>
                </a:solidFill>
                <a:latin typeface="Arial"/>
              </a:rPr>
              <a:t> by Slim Dusty:</a:t>
            </a:r>
            <a:endParaRPr lang="en-AU" b="0" i="0" dirty="0">
              <a:solidFill>
                <a:srgbClr val="000000"/>
              </a:solidFill>
              <a:effectLst/>
              <a:latin typeface="Arial"/>
            </a:endParaRPr>
          </a:p>
        </p:txBody>
      </p:sp>
      <p:sp>
        <p:nvSpPr>
          <p:cNvPr id="6" name="Rectangle 5"/>
          <p:cNvSpPr/>
          <p:nvPr/>
        </p:nvSpPr>
        <p:spPr>
          <a:xfrm>
            <a:off x="2286000" y="889844"/>
            <a:ext cx="5598368" cy="6247864"/>
          </a:xfrm>
          <a:prstGeom prst="rect">
            <a:avLst/>
          </a:prstGeom>
        </p:spPr>
        <p:txBody>
          <a:bodyPr wrap="square">
            <a:spAutoFit/>
          </a:bodyPr>
          <a:lstStyle/>
          <a:p>
            <a:endParaRPr lang="en-AU" sz="1600" dirty="0" smtClean="0">
              <a:solidFill>
                <a:srgbClr val="000000"/>
              </a:solidFill>
              <a:latin typeface="Arial"/>
            </a:endParaRPr>
          </a:p>
          <a:p>
            <a:r>
              <a:rPr lang="en-AU" sz="1600" dirty="0" err="1" smtClean="0">
                <a:solidFill>
                  <a:srgbClr val="000000"/>
                </a:solidFill>
                <a:latin typeface="Arial"/>
              </a:rPr>
              <a:t>Trumby</a:t>
            </a:r>
            <a:r>
              <a:rPr lang="en-AU" sz="1600" dirty="0" smtClean="0">
                <a:solidFill>
                  <a:srgbClr val="000000"/>
                </a:solidFill>
                <a:latin typeface="Arial"/>
              </a:rPr>
              <a:t> </a:t>
            </a:r>
            <a:r>
              <a:rPr lang="en-AU" sz="1600" dirty="0">
                <a:solidFill>
                  <a:srgbClr val="000000"/>
                </a:solidFill>
                <a:latin typeface="Arial"/>
              </a:rPr>
              <a:t>was a ringer </a:t>
            </a:r>
            <a:r>
              <a:rPr lang="en-AU" sz="1600" dirty="0"/>
              <a:t/>
            </a:r>
            <a:br>
              <a:rPr lang="en-AU" sz="1600" dirty="0"/>
            </a:br>
            <a:r>
              <a:rPr lang="en-AU" sz="1600" dirty="0">
                <a:solidFill>
                  <a:srgbClr val="000000"/>
                </a:solidFill>
                <a:latin typeface="Arial"/>
              </a:rPr>
              <a:t>A good one too at that </a:t>
            </a:r>
            <a:r>
              <a:rPr lang="en-AU" sz="1600" dirty="0"/>
              <a:t/>
            </a:r>
            <a:br>
              <a:rPr lang="en-AU" sz="1600" dirty="0"/>
            </a:br>
            <a:r>
              <a:rPr lang="en-AU" sz="1600" dirty="0">
                <a:solidFill>
                  <a:srgbClr val="000000"/>
                </a:solidFill>
                <a:latin typeface="Arial"/>
              </a:rPr>
              <a:t>He could rake and ride a twister </a:t>
            </a:r>
            <a:r>
              <a:rPr lang="en-AU" sz="1600" dirty="0"/>
              <a:t/>
            </a:r>
            <a:br>
              <a:rPr lang="en-AU" sz="1600" dirty="0"/>
            </a:br>
            <a:r>
              <a:rPr lang="en-AU" sz="1600" dirty="0">
                <a:solidFill>
                  <a:srgbClr val="000000"/>
                </a:solidFill>
                <a:latin typeface="Arial"/>
              </a:rPr>
              <a:t>Throw a rope and fancy plait </a:t>
            </a:r>
            <a:r>
              <a:rPr lang="en-AU" sz="1600" dirty="0"/>
              <a:t/>
            </a:r>
            <a:br>
              <a:rPr lang="en-AU" sz="1600" dirty="0"/>
            </a:br>
            <a:r>
              <a:rPr lang="en-AU" sz="1600" dirty="0">
                <a:solidFill>
                  <a:srgbClr val="000000"/>
                </a:solidFill>
                <a:latin typeface="Arial"/>
              </a:rPr>
              <a:t>He could count a line a saddle </a:t>
            </a:r>
            <a:r>
              <a:rPr lang="en-AU" sz="1600" dirty="0"/>
              <a:t/>
            </a:r>
            <a:br>
              <a:rPr lang="en-AU" sz="1600" dirty="0"/>
            </a:br>
            <a:r>
              <a:rPr lang="en-AU" sz="1600" dirty="0">
                <a:solidFill>
                  <a:srgbClr val="000000"/>
                </a:solidFill>
                <a:latin typeface="Arial"/>
              </a:rPr>
              <a:t>Track a man lost in the night </a:t>
            </a:r>
            <a:r>
              <a:rPr lang="en-AU" sz="1600" dirty="0"/>
              <a:t/>
            </a:r>
            <a:br>
              <a:rPr lang="en-AU" sz="1600" dirty="0"/>
            </a:br>
            <a:r>
              <a:rPr lang="en-AU" sz="1600" dirty="0" err="1">
                <a:solidFill>
                  <a:srgbClr val="000000"/>
                </a:solidFill>
                <a:latin typeface="Arial"/>
              </a:rPr>
              <a:t>Trumby</a:t>
            </a:r>
            <a:r>
              <a:rPr lang="en-AU" sz="1600" dirty="0">
                <a:solidFill>
                  <a:srgbClr val="000000"/>
                </a:solidFill>
                <a:latin typeface="Arial"/>
              </a:rPr>
              <a:t> was a good boy but he couldn't read or write </a:t>
            </a:r>
            <a:r>
              <a:rPr lang="en-AU" sz="1600" dirty="0"/>
              <a:t/>
            </a:r>
            <a:br>
              <a:rPr lang="en-AU" sz="1600" dirty="0"/>
            </a:br>
            <a:r>
              <a:rPr lang="en-AU" sz="1600" dirty="0"/>
              <a:t/>
            </a:r>
            <a:br>
              <a:rPr lang="en-AU" sz="1600" dirty="0"/>
            </a:br>
            <a:r>
              <a:rPr lang="en-AU" sz="1600" dirty="0" err="1">
                <a:solidFill>
                  <a:srgbClr val="000000"/>
                </a:solidFill>
                <a:latin typeface="Arial"/>
              </a:rPr>
              <a:t>Trumby</a:t>
            </a:r>
            <a:r>
              <a:rPr lang="en-AU" sz="1600" dirty="0">
                <a:solidFill>
                  <a:srgbClr val="000000"/>
                </a:solidFill>
                <a:latin typeface="Arial"/>
              </a:rPr>
              <a:t> was dependable </a:t>
            </a:r>
            <a:r>
              <a:rPr lang="en-AU" sz="1600" dirty="0"/>
              <a:t/>
            </a:r>
            <a:br>
              <a:rPr lang="en-AU" sz="1600" dirty="0"/>
            </a:br>
            <a:r>
              <a:rPr lang="en-AU" sz="1600" dirty="0">
                <a:solidFill>
                  <a:srgbClr val="000000"/>
                </a:solidFill>
                <a:latin typeface="Arial"/>
              </a:rPr>
              <a:t>He never took to beer </a:t>
            </a:r>
            <a:r>
              <a:rPr lang="en-AU" sz="1600" dirty="0"/>
              <a:t/>
            </a:r>
            <a:br>
              <a:rPr lang="en-AU" sz="1600" dirty="0"/>
            </a:br>
            <a:r>
              <a:rPr lang="en-AU" sz="1600" dirty="0">
                <a:solidFill>
                  <a:srgbClr val="000000"/>
                </a:solidFill>
                <a:latin typeface="Arial"/>
              </a:rPr>
              <a:t>The boss admired him so much </a:t>
            </a:r>
            <a:r>
              <a:rPr lang="en-AU" sz="1600" dirty="0"/>
              <a:t/>
            </a:r>
            <a:br>
              <a:rPr lang="en-AU" sz="1600" dirty="0"/>
            </a:br>
            <a:r>
              <a:rPr lang="en-AU" sz="1600" dirty="0">
                <a:solidFill>
                  <a:srgbClr val="000000"/>
                </a:solidFill>
                <a:latin typeface="Arial"/>
              </a:rPr>
              <a:t>One day made him overseer </a:t>
            </a:r>
            <a:r>
              <a:rPr lang="en-AU" sz="1600" dirty="0"/>
              <a:t/>
            </a:r>
            <a:br>
              <a:rPr lang="en-AU" sz="1600" dirty="0"/>
            </a:br>
            <a:r>
              <a:rPr lang="en-AU" sz="1600" dirty="0">
                <a:solidFill>
                  <a:srgbClr val="000000"/>
                </a:solidFill>
                <a:latin typeface="Arial"/>
              </a:rPr>
              <a:t>It never went to </a:t>
            </a:r>
            <a:r>
              <a:rPr lang="en-AU" sz="1600" dirty="0" err="1">
                <a:solidFill>
                  <a:srgbClr val="000000"/>
                </a:solidFill>
                <a:latin typeface="Arial"/>
              </a:rPr>
              <a:t>Trumby's</a:t>
            </a:r>
            <a:r>
              <a:rPr lang="en-AU" sz="1600" dirty="0">
                <a:solidFill>
                  <a:srgbClr val="000000"/>
                </a:solidFill>
                <a:latin typeface="Arial"/>
              </a:rPr>
              <a:t> head </a:t>
            </a:r>
            <a:r>
              <a:rPr lang="en-AU" sz="1600" dirty="0"/>
              <a:t/>
            </a:r>
            <a:br>
              <a:rPr lang="en-AU" sz="1600" dirty="0"/>
            </a:br>
            <a:r>
              <a:rPr lang="en-AU" sz="1600" dirty="0">
                <a:solidFill>
                  <a:srgbClr val="000000"/>
                </a:solidFill>
                <a:latin typeface="Arial"/>
              </a:rPr>
              <a:t>He didn't boast or skite </a:t>
            </a:r>
            <a:r>
              <a:rPr lang="en-AU" sz="1600" dirty="0"/>
              <a:t/>
            </a:r>
            <a:br>
              <a:rPr lang="en-AU" sz="1600" dirty="0"/>
            </a:br>
            <a:r>
              <a:rPr lang="en-AU" sz="1600" dirty="0" err="1">
                <a:solidFill>
                  <a:srgbClr val="000000"/>
                </a:solidFill>
                <a:latin typeface="Arial"/>
              </a:rPr>
              <a:t>Trumby</a:t>
            </a:r>
            <a:r>
              <a:rPr lang="en-AU" sz="1600" dirty="0">
                <a:solidFill>
                  <a:srgbClr val="000000"/>
                </a:solidFill>
                <a:latin typeface="Arial"/>
              </a:rPr>
              <a:t> was a good boy but he couldn't read or write</a:t>
            </a:r>
            <a:r>
              <a:rPr lang="en-AU" sz="1600" dirty="0" smtClean="0">
                <a:solidFill>
                  <a:srgbClr val="000000"/>
                </a:solidFill>
                <a:latin typeface="Arial"/>
              </a:rPr>
              <a:t>.</a:t>
            </a:r>
          </a:p>
          <a:p>
            <a:endParaRPr lang="en-AU" sz="1600" dirty="0">
              <a:solidFill>
                <a:srgbClr val="000000"/>
              </a:solidFill>
              <a:latin typeface="Arial"/>
            </a:endParaRPr>
          </a:p>
          <a:p>
            <a:r>
              <a:rPr lang="en-AU" sz="1600" dirty="0" smtClean="0">
                <a:solidFill>
                  <a:srgbClr val="000000"/>
                </a:solidFill>
                <a:latin typeface="Arial"/>
              </a:rPr>
              <a:t>The </a:t>
            </a:r>
            <a:r>
              <a:rPr lang="en-AU" sz="1600" dirty="0">
                <a:solidFill>
                  <a:srgbClr val="000000"/>
                </a:solidFill>
                <a:latin typeface="Arial"/>
              </a:rPr>
              <a:t>drought was on the country </a:t>
            </a:r>
            <a:br>
              <a:rPr lang="en-AU" sz="1600" dirty="0">
                <a:solidFill>
                  <a:srgbClr val="000000"/>
                </a:solidFill>
                <a:latin typeface="Arial"/>
              </a:rPr>
            </a:br>
            <a:r>
              <a:rPr lang="en-AU" sz="1600" dirty="0">
                <a:solidFill>
                  <a:srgbClr val="000000"/>
                </a:solidFill>
                <a:latin typeface="Arial"/>
              </a:rPr>
              <a:t>The grass in short supply </a:t>
            </a:r>
            <a:br>
              <a:rPr lang="en-AU" sz="1600" dirty="0">
                <a:solidFill>
                  <a:srgbClr val="000000"/>
                </a:solidFill>
                <a:latin typeface="Arial"/>
              </a:rPr>
            </a:br>
            <a:r>
              <a:rPr lang="en-AU" sz="1600" dirty="0">
                <a:solidFill>
                  <a:srgbClr val="000000"/>
                </a:solidFill>
                <a:latin typeface="Arial"/>
              </a:rPr>
              <a:t>The tanks were getting lower and the water holes near dry </a:t>
            </a:r>
            <a:br>
              <a:rPr lang="en-AU" sz="1600" dirty="0">
                <a:solidFill>
                  <a:srgbClr val="000000"/>
                </a:solidFill>
                <a:latin typeface="Arial"/>
              </a:rPr>
            </a:br>
            <a:r>
              <a:rPr lang="en-AU" sz="1600" dirty="0">
                <a:solidFill>
                  <a:srgbClr val="000000"/>
                </a:solidFill>
                <a:latin typeface="Arial"/>
              </a:rPr>
              <a:t>Cattle started dying </a:t>
            </a:r>
            <a:br>
              <a:rPr lang="en-AU" sz="1600" dirty="0">
                <a:solidFill>
                  <a:srgbClr val="000000"/>
                </a:solidFill>
                <a:latin typeface="Arial"/>
              </a:rPr>
            </a:br>
            <a:r>
              <a:rPr lang="en-AU" sz="1600" dirty="0">
                <a:solidFill>
                  <a:srgbClr val="000000"/>
                </a:solidFill>
                <a:latin typeface="Arial"/>
              </a:rPr>
              <a:t>And </a:t>
            </a:r>
            <a:r>
              <a:rPr lang="en-AU" sz="1600" dirty="0" smtClean="0">
                <a:solidFill>
                  <a:srgbClr val="000000"/>
                </a:solidFill>
                <a:latin typeface="Arial"/>
              </a:rPr>
              <a:t>relief </a:t>
            </a:r>
            <a:r>
              <a:rPr lang="en-AU" sz="1600" dirty="0">
                <a:solidFill>
                  <a:srgbClr val="000000"/>
                </a:solidFill>
                <a:latin typeface="Arial"/>
              </a:rPr>
              <a:t>was not insight </a:t>
            </a:r>
            <a:br>
              <a:rPr lang="en-AU" sz="1600" dirty="0">
                <a:solidFill>
                  <a:srgbClr val="000000"/>
                </a:solidFill>
                <a:latin typeface="Arial"/>
              </a:rPr>
            </a:br>
            <a:r>
              <a:rPr lang="en-AU" sz="1600" dirty="0">
                <a:solidFill>
                  <a:srgbClr val="000000"/>
                </a:solidFill>
                <a:latin typeface="Arial"/>
              </a:rPr>
              <a:t>To estimate the losses </a:t>
            </a:r>
            <a:r>
              <a:rPr lang="en-AU" sz="1600" dirty="0" err="1">
                <a:solidFill>
                  <a:srgbClr val="000000"/>
                </a:solidFill>
                <a:latin typeface="Arial"/>
              </a:rPr>
              <a:t>Trumby</a:t>
            </a:r>
            <a:r>
              <a:rPr lang="en-AU" sz="1600" dirty="0">
                <a:solidFill>
                  <a:srgbClr val="000000"/>
                </a:solidFill>
                <a:latin typeface="Arial"/>
              </a:rPr>
              <a:t> couldn't read or write. </a:t>
            </a:r>
            <a:br>
              <a:rPr lang="en-AU" sz="1600" dirty="0">
                <a:solidFill>
                  <a:srgbClr val="000000"/>
                </a:solidFill>
                <a:latin typeface="Arial"/>
              </a:rPr>
            </a:br>
            <a:r>
              <a:rPr lang="en-AU" sz="1600" dirty="0"/>
              <a:t/>
            </a:r>
            <a:br>
              <a:rPr lang="en-AU" sz="1600" dirty="0"/>
            </a:br>
            <a:endParaRPr lang="en-AU" sz="1600" dirty="0"/>
          </a:p>
        </p:txBody>
      </p:sp>
    </p:spTree>
    <p:extLst>
      <p:ext uri="{BB962C8B-B14F-4D97-AF65-F5344CB8AC3E}">
        <p14:creationId xmlns:p14="http://schemas.microsoft.com/office/powerpoint/2010/main" val="533283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16632"/>
            <a:ext cx="6174432" cy="6986528"/>
          </a:xfrm>
          <a:prstGeom prst="rect">
            <a:avLst/>
          </a:prstGeom>
        </p:spPr>
        <p:txBody>
          <a:bodyPr wrap="square">
            <a:spAutoFit/>
          </a:bodyPr>
          <a:lstStyle/>
          <a:p>
            <a:r>
              <a:rPr lang="en-AU" sz="1600" dirty="0"/>
              <a:t/>
            </a:r>
            <a:br>
              <a:rPr lang="en-AU" sz="1600" dirty="0"/>
            </a:br>
            <a:r>
              <a:rPr lang="en-AU" sz="1600" dirty="0">
                <a:solidFill>
                  <a:srgbClr val="000000"/>
                </a:solidFill>
                <a:latin typeface="Arial"/>
              </a:rPr>
              <a:t>He rode around the station pulling cattle from the bog </a:t>
            </a:r>
            <a:r>
              <a:rPr lang="en-AU" sz="1600" dirty="0"/>
              <a:t/>
            </a:r>
            <a:br>
              <a:rPr lang="en-AU" sz="1600" dirty="0"/>
            </a:br>
            <a:r>
              <a:rPr lang="en-AU" sz="1600" dirty="0">
                <a:solidFill>
                  <a:srgbClr val="000000"/>
                </a:solidFill>
                <a:latin typeface="Arial"/>
              </a:rPr>
              <a:t>To save them being torn apart by eagles crows and dogs </a:t>
            </a:r>
            <a:r>
              <a:rPr lang="en-AU" sz="1600" dirty="0"/>
              <a:t/>
            </a:r>
            <a:br>
              <a:rPr lang="en-AU" sz="1600" dirty="0"/>
            </a:br>
            <a:r>
              <a:rPr lang="en-AU" sz="1600" dirty="0">
                <a:solidFill>
                  <a:srgbClr val="000000"/>
                </a:solidFill>
                <a:latin typeface="Arial"/>
              </a:rPr>
              <a:t>He saw a notice on a tree </a:t>
            </a:r>
            <a:r>
              <a:rPr lang="en-AU" sz="1600" dirty="0"/>
              <a:t/>
            </a:r>
            <a:br>
              <a:rPr lang="en-AU" sz="1600" dirty="0"/>
            </a:br>
            <a:r>
              <a:rPr lang="en-AU" sz="1600" dirty="0">
                <a:solidFill>
                  <a:srgbClr val="000000"/>
                </a:solidFill>
                <a:latin typeface="Arial"/>
              </a:rPr>
              <a:t>It wasn't there last night </a:t>
            </a:r>
            <a:r>
              <a:rPr lang="en-AU" sz="1600" dirty="0"/>
              <a:t/>
            </a:r>
            <a:br>
              <a:rPr lang="en-AU" sz="1600" dirty="0"/>
            </a:br>
            <a:r>
              <a:rPr lang="en-AU" sz="1600" dirty="0" err="1">
                <a:solidFill>
                  <a:srgbClr val="000000"/>
                </a:solidFill>
                <a:latin typeface="Arial"/>
              </a:rPr>
              <a:t>Trumby</a:t>
            </a:r>
            <a:r>
              <a:rPr lang="en-AU" sz="1600" dirty="0">
                <a:solidFill>
                  <a:srgbClr val="000000"/>
                </a:solidFill>
                <a:latin typeface="Arial"/>
              </a:rPr>
              <a:t> tried to understand but he couldn't read or write. </a:t>
            </a:r>
            <a:r>
              <a:rPr lang="en-AU" sz="1600" dirty="0"/>
              <a:t/>
            </a:r>
            <a:br>
              <a:rPr lang="en-AU" sz="1600" dirty="0"/>
            </a:br>
            <a:r>
              <a:rPr lang="en-AU" sz="1600" dirty="0"/>
              <a:t/>
            </a:r>
            <a:br>
              <a:rPr lang="en-AU" sz="1600" dirty="0"/>
            </a:br>
            <a:r>
              <a:rPr lang="en-AU" sz="1600" dirty="0">
                <a:solidFill>
                  <a:srgbClr val="000000"/>
                </a:solidFill>
                <a:latin typeface="Arial"/>
              </a:rPr>
              <a:t>On bended knee down in the mud </a:t>
            </a:r>
            <a:r>
              <a:rPr lang="en-AU" sz="1600" dirty="0"/>
              <a:t/>
            </a:r>
            <a:br>
              <a:rPr lang="en-AU" sz="1600" dirty="0"/>
            </a:br>
            <a:r>
              <a:rPr lang="en-AU" sz="1600" dirty="0" err="1">
                <a:solidFill>
                  <a:srgbClr val="000000"/>
                </a:solidFill>
                <a:latin typeface="Arial"/>
              </a:rPr>
              <a:t>Trumby</a:t>
            </a:r>
            <a:r>
              <a:rPr lang="en-AU" sz="1600" dirty="0">
                <a:solidFill>
                  <a:srgbClr val="000000"/>
                </a:solidFill>
                <a:latin typeface="Arial"/>
              </a:rPr>
              <a:t> had a drink </a:t>
            </a:r>
            <a:r>
              <a:rPr lang="en-AU" sz="1600" dirty="0"/>
              <a:t/>
            </a:r>
            <a:br>
              <a:rPr lang="en-AU" sz="1600" dirty="0"/>
            </a:br>
            <a:r>
              <a:rPr lang="en-AU" sz="1600" dirty="0">
                <a:solidFill>
                  <a:srgbClr val="000000"/>
                </a:solidFill>
                <a:latin typeface="Arial"/>
              </a:rPr>
              <a:t>Swung the reigns and to his horse said "We go home I think" </a:t>
            </a:r>
            <a:r>
              <a:rPr lang="en-AU" sz="1600" dirty="0"/>
              <a:t/>
            </a:r>
            <a:br>
              <a:rPr lang="en-AU" sz="1600" dirty="0"/>
            </a:br>
            <a:r>
              <a:rPr lang="en-AU" sz="1600" dirty="0">
                <a:solidFill>
                  <a:srgbClr val="000000"/>
                </a:solidFill>
                <a:latin typeface="Arial"/>
              </a:rPr>
              <a:t>"Tell '</a:t>
            </a:r>
            <a:r>
              <a:rPr lang="en-AU" sz="1600" dirty="0" err="1">
                <a:solidFill>
                  <a:srgbClr val="000000"/>
                </a:solidFill>
                <a:latin typeface="Arial"/>
              </a:rPr>
              <a:t>im</a:t>
            </a:r>
            <a:r>
              <a:rPr lang="en-AU" sz="1600" dirty="0">
                <a:solidFill>
                  <a:srgbClr val="000000"/>
                </a:solidFill>
                <a:latin typeface="Arial"/>
              </a:rPr>
              <a:t> boss about the sign, '</a:t>
            </a:r>
            <a:r>
              <a:rPr lang="en-AU" sz="1600" dirty="0" err="1">
                <a:solidFill>
                  <a:srgbClr val="000000"/>
                </a:solidFill>
                <a:latin typeface="Arial"/>
              </a:rPr>
              <a:t>im</a:t>
            </a:r>
            <a:r>
              <a:rPr lang="en-AU" sz="1600" dirty="0">
                <a:solidFill>
                  <a:srgbClr val="000000"/>
                </a:solidFill>
                <a:latin typeface="Arial"/>
              </a:rPr>
              <a:t> read '</a:t>
            </a:r>
            <a:r>
              <a:rPr lang="en-AU" sz="1600" dirty="0" err="1">
                <a:solidFill>
                  <a:srgbClr val="000000"/>
                </a:solidFill>
                <a:latin typeface="Arial"/>
              </a:rPr>
              <a:t>im</a:t>
            </a:r>
            <a:r>
              <a:rPr lang="en-AU" sz="1600" dirty="0">
                <a:solidFill>
                  <a:srgbClr val="000000"/>
                </a:solidFill>
                <a:latin typeface="Arial"/>
              </a:rPr>
              <a:t> good alright" </a:t>
            </a:r>
            <a:r>
              <a:rPr lang="en-AU" sz="1600" dirty="0"/>
              <a:t/>
            </a:r>
            <a:br>
              <a:rPr lang="en-AU" sz="1600" dirty="0"/>
            </a:br>
            <a:r>
              <a:rPr lang="en-AU" sz="1600" dirty="0">
                <a:solidFill>
                  <a:srgbClr val="000000"/>
                </a:solidFill>
                <a:latin typeface="Arial"/>
              </a:rPr>
              <a:t>"One day boss's missus teach '</a:t>
            </a:r>
            <a:r>
              <a:rPr lang="en-AU" sz="1600" dirty="0" err="1">
                <a:solidFill>
                  <a:srgbClr val="000000"/>
                </a:solidFill>
                <a:latin typeface="Arial"/>
              </a:rPr>
              <a:t>im</a:t>
            </a:r>
            <a:r>
              <a:rPr lang="en-AU" sz="1600" dirty="0">
                <a:solidFill>
                  <a:srgbClr val="000000"/>
                </a:solidFill>
                <a:latin typeface="Arial"/>
              </a:rPr>
              <a:t> </a:t>
            </a:r>
            <a:r>
              <a:rPr lang="en-AU" sz="1600" dirty="0" err="1">
                <a:solidFill>
                  <a:srgbClr val="000000"/>
                </a:solidFill>
                <a:latin typeface="Arial"/>
              </a:rPr>
              <a:t>Trumby</a:t>
            </a:r>
            <a:r>
              <a:rPr lang="en-AU" sz="1600" dirty="0">
                <a:solidFill>
                  <a:srgbClr val="000000"/>
                </a:solidFill>
                <a:latin typeface="Arial"/>
              </a:rPr>
              <a:t> read and write" </a:t>
            </a:r>
            <a:endParaRPr lang="en-AU" sz="1600" dirty="0" smtClean="0">
              <a:solidFill>
                <a:srgbClr val="000000"/>
              </a:solidFill>
              <a:latin typeface="Arial"/>
            </a:endParaRPr>
          </a:p>
          <a:p>
            <a:endParaRPr lang="en-AU" sz="1600" dirty="0">
              <a:solidFill>
                <a:srgbClr val="000000"/>
              </a:solidFill>
              <a:latin typeface="Arial"/>
            </a:endParaRPr>
          </a:p>
          <a:p>
            <a:r>
              <a:rPr lang="en-AU" sz="1600" dirty="0">
                <a:solidFill>
                  <a:srgbClr val="000000"/>
                </a:solidFill>
                <a:latin typeface="Arial"/>
              </a:rPr>
              <a:t>Well concern was felt for </a:t>
            </a:r>
            <a:r>
              <a:rPr lang="en-AU" sz="1600" dirty="0" err="1">
                <a:solidFill>
                  <a:srgbClr val="000000"/>
                </a:solidFill>
                <a:latin typeface="Arial"/>
              </a:rPr>
              <a:t>Trumby</a:t>
            </a:r>
            <a:r>
              <a:rPr lang="en-AU" sz="1600" dirty="0">
                <a:solidFill>
                  <a:srgbClr val="000000"/>
                </a:solidFill>
                <a:latin typeface="Arial"/>
              </a:rPr>
              <a:t> </a:t>
            </a:r>
            <a:r>
              <a:rPr lang="en-AU" sz="1600" dirty="0">
                <a:solidFill>
                  <a:prstClr val="black"/>
                </a:solidFill>
              </a:rPr>
              <a:t/>
            </a:r>
            <a:br>
              <a:rPr lang="en-AU" sz="1600" dirty="0">
                <a:solidFill>
                  <a:prstClr val="black"/>
                </a:solidFill>
              </a:rPr>
            </a:br>
            <a:r>
              <a:rPr lang="en-AU" sz="1600" dirty="0">
                <a:solidFill>
                  <a:srgbClr val="000000"/>
                </a:solidFill>
                <a:latin typeface="Arial"/>
              </a:rPr>
              <a:t>He hadn't used his bed </a:t>
            </a:r>
            <a:r>
              <a:rPr lang="en-AU" sz="1600" dirty="0">
                <a:solidFill>
                  <a:prstClr val="black"/>
                </a:solidFill>
              </a:rPr>
              <a:t/>
            </a:r>
            <a:br>
              <a:rPr lang="en-AU" sz="1600" dirty="0">
                <a:solidFill>
                  <a:prstClr val="black"/>
                </a:solidFill>
              </a:rPr>
            </a:br>
            <a:r>
              <a:rPr lang="en-AU" sz="1600" dirty="0">
                <a:solidFill>
                  <a:srgbClr val="000000"/>
                </a:solidFill>
                <a:latin typeface="Arial"/>
              </a:rPr>
              <a:t>Next day beside that muddy hole they found the ringer dead </a:t>
            </a:r>
            <a:r>
              <a:rPr lang="en-AU" sz="1600" dirty="0">
                <a:solidFill>
                  <a:prstClr val="black"/>
                </a:solidFill>
              </a:rPr>
              <a:t/>
            </a:r>
            <a:br>
              <a:rPr lang="en-AU" sz="1600" dirty="0">
                <a:solidFill>
                  <a:prstClr val="black"/>
                </a:solidFill>
              </a:rPr>
            </a:br>
            <a:r>
              <a:rPr lang="en-AU" sz="1600" dirty="0">
                <a:solidFill>
                  <a:srgbClr val="000000"/>
                </a:solidFill>
                <a:latin typeface="Arial"/>
              </a:rPr>
              <a:t>And a piece of tin tied to a tree then caught the boss's eye </a:t>
            </a:r>
            <a:r>
              <a:rPr lang="en-AU" sz="1600" dirty="0">
                <a:solidFill>
                  <a:prstClr val="black"/>
                </a:solidFill>
              </a:rPr>
              <a:t/>
            </a:r>
            <a:br>
              <a:rPr lang="en-AU" sz="1600" dirty="0">
                <a:solidFill>
                  <a:prstClr val="black"/>
                </a:solidFill>
              </a:rPr>
            </a:br>
            <a:r>
              <a:rPr lang="en-AU" sz="1600" dirty="0">
                <a:solidFill>
                  <a:srgbClr val="000000"/>
                </a:solidFill>
                <a:latin typeface="Arial"/>
              </a:rPr>
              <a:t>He read the words of 'Poison Here' </a:t>
            </a:r>
            <a:r>
              <a:rPr lang="en-AU" sz="1600" dirty="0">
                <a:solidFill>
                  <a:prstClr val="black"/>
                </a:solidFill>
              </a:rPr>
              <a:t/>
            </a:r>
            <a:br>
              <a:rPr lang="en-AU" sz="1600" dirty="0">
                <a:solidFill>
                  <a:prstClr val="black"/>
                </a:solidFill>
              </a:rPr>
            </a:br>
            <a:r>
              <a:rPr lang="en-AU" sz="1600" dirty="0">
                <a:solidFill>
                  <a:srgbClr val="000000"/>
                </a:solidFill>
                <a:latin typeface="Arial"/>
              </a:rPr>
              <a:t>And signed by Dogger </a:t>
            </a:r>
            <a:r>
              <a:rPr lang="en-AU" sz="1600" dirty="0" err="1" smtClean="0">
                <a:solidFill>
                  <a:srgbClr val="000000"/>
                </a:solidFill>
                <a:latin typeface="Arial"/>
              </a:rPr>
              <a:t>Bry</a:t>
            </a:r>
            <a:endParaRPr lang="en-AU" sz="1600" dirty="0" smtClean="0">
              <a:solidFill>
                <a:srgbClr val="000000"/>
              </a:solidFill>
              <a:latin typeface="Arial"/>
            </a:endParaRPr>
          </a:p>
          <a:p>
            <a:endParaRPr lang="en-AU" sz="1600" dirty="0">
              <a:solidFill>
                <a:srgbClr val="000000"/>
              </a:solidFill>
              <a:latin typeface="Arial"/>
            </a:endParaRPr>
          </a:p>
          <a:p>
            <a:r>
              <a:rPr lang="en-AU" sz="1600" dirty="0" smtClean="0">
                <a:solidFill>
                  <a:srgbClr val="000000"/>
                </a:solidFill>
                <a:latin typeface="Arial"/>
              </a:rPr>
              <a:t>Now </a:t>
            </a:r>
            <a:r>
              <a:rPr lang="en-AU" sz="1600" dirty="0">
                <a:solidFill>
                  <a:srgbClr val="000000"/>
                </a:solidFill>
                <a:latin typeface="Arial"/>
              </a:rPr>
              <a:t>the stock had never used that hole along that </a:t>
            </a:r>
            <a:r>
              <a:rPr lang="en-AU" sz="1600" dirty="0" err="1">
                <a:solidFill>
                  <a:srgbClr val="000000"/>
                </a:solidFill>
                <a:latin typeface="Arial"/>
              </a:rPr>
              <a:t>stoney</a:t>
            </a:r>
            <a:r>
              <a:rPr lang="en-AU" sz="1600" dirty="0">
                <a:solidFill>
                  <a:srgbClr val="000000"/>
                </a:solidFill>
                <a:latin typeface="Arial"/>
              </a:rPr>
              <a:t> creek </a:t>
            </a:r>
            <a:r>
              <a:rPr lang="en-AU" sz="1600" dirty="0">
                <a:solidFill>
                  <a:prstClr val="black"/>
                </a:solidFill>
              </a:rPr>
              <a:t/>
            </a:r>
            <a:br>
              <a:rPr lang="en-AU" sz="1600" dirty="0">
                <a:solidFill>
                  <a:prstClr val="black"/>
                </a:solidFill>
              </a:rPr>
            </a:br>
            <a:r>
              <a:rPr lang="en-AU" sz="1600" dirty="0">
                <a:solidFill>
                  <a:srgbClr val="000000"/>
                </a:solidFill>
                <a:latin typeface="Arial"/>
              </a:rPr>
              <a:t>And </a:t>
            </a:r>
            <a:r>
              <a:rPr lang="en-AU" sz="1600" dirty="0" err="1">
                <a:solidFill>
                  <a:srgbClr val="000000"/>
                </a:solidFill>
                <a:latin typeface="Arial"/>
              </a:rPr>
              <a:t>Trumby's</a:t>
            </a:r>
            <a:r>
              <a:rPr lang="en-AU" sz="1600" dirty="0">
                <a:solidFill>
                  <a:srgbClr val="000000"/>
                </a:solidFill>
                <a:latin typeface="Arial"/>
              </a:rPr>
              <a:t> bag was empty </a:t>
            </a:r>
            <a:r>
              <a:rPr lang="en-AU" sz="1600" dirty="0">
                <a:solidFill>
                  <a:prstClr val="black"/>
                </a:solidFill>
              </a:rPr>
              <a:t/>
            </a:r>
            <a:br>
              <a:rPr lang="en-AU" sz="1600" dirty="0">
                <a:solidFill>
                  <a:prstClr val="black"/>
                </a:solidFill>
              </a:rPr>
            </a:br>
            <a:r>
              <a:rPr lang="en-AU" sz="1600" dirty="0">
                <a:solidFill>
                  <a:srgbClr val="000000"/>
                </a:solidFill>
                <a:latin typeface="Arial"/>
              </a:rPr>
              <a:t>it has </a:t>
            </a:r>
            <a:r>
              <a:rPr lang="en-AU" sz="1600" dirty="0" smtClean="0">
                <a:solidFill>
                  <a:srgbClr val="000000"/>
                </a:solidFill>
                <a:latin typeface="Arial"/>
              </a:rPr>
              <a:t>frayed </a:t>
            </a:r>
            <a:r>
              <a:rPr lang="en-AU" sz="1600" dirty="0">
                <a:solidFill>
                  <a:srgbClr val="000000"/>
                </a:solidFill>
                <a:latin typeface="Arial"/>
              </a:rPr>
              <a:t>and sprung a leak </a:t>
            </a:r>
            <a:r>
              <a:rPr lang="en-AU" sz="1600" dirty="0">
                <a:solidFill>
                  <a:prstClr val="black"/>
                </a:solidFill>
              </a:rPr>
              <a:t/>
            </a:r>
            <a:br>
              <a:rPr lang="en-AU" sz="1600" dirty="0">
                <a:solidFill>
                  <a:prstClr val="black"/>
                </a:solidFill>
              </a:rPr>
            </a:br>
            <a:r>
              <a:rPr lang="en-AU" sz="1600" dirty="0">
                <a:solidFill>
                  <a:srgbClr val="000000"/>
                </a:solidFill>
                <a:latin typeface="Arial"/>
              </a:rPr>
              <a:t>The dogs were there in hundreds </a:t>
            </a:r>
            <a:r>
              <a:rPr lang="en-AU" sz="1600" dirty="0">
                <a:solidFill>
                  <a:prstClr val="black"/>
                </a:solidFill>
              </a:rPr>
              <a:t/>
            </a:r>
            <a:br>
              <a:rPr lang="en-AU" sz="1600" dirty="0">
                <a:solidFill>
                  <a:prstClr val="black"/>
                </a:solidFill>
              </a:rPr>
            </a:br>
            <a:r>
              <a:rPr lang="en-AU" sz="1600" dirty="0">
                <a:solidFill>
                  <a:srgbClr val="000000"/>
                </a:solidFill>
                <a:latin typeface="Arial"/>
              </a:rPr>
              <a:t>And the </a:t>
            </a:r>
            <a:r>
              <a:rPr lang="en-AU" sz="1600" dirty="0" err="1">
                <a:solidFill>
                  <a:srgbClr val="000000"/>
                </a:solidFill>
                <a:latin typeface="Arial"/>
              </a:rPr>
              <a:t>dogger</a:t>
            </a:r>
            <a:r>
              <a:rPr lang="en-AU" sz="1600" dirty="0">
                <a:solidFill>
                  <a:srgbClr val="000000"/>
                </a:solidFill>
                <a:latin typeface="Arial"/>
              </a:rPr>
              <a:t> in his plight </a:t>
            </a:r>
            <a:r>
              <a:rPr lang="en-AU" sz="1600" dirty="0">
                <a:solidFill>
                  <a:prstClr val="black"/>
                </a:solidFill>
              </a:rPr>
              <a:t/>
            </a:r>
            <a:br>
              <a:rPr lang="en-AU" sz="1600" dirty="0">
                <a:solidFill>
                  <a:prstClr val="black"/>
                </a:solidFill>
              </a:rPr>
            </a:br>
            <a:r>
              <a:rPr lang="en-AU" sz="1600" dirty="0">
                <a:solidFill>
                  <a:srgbClr val="000000"/>
                </a:solidFill>
                <a:latin typeface="Arial"/>
              </a:rPr>
              <a:t>Told the boss he never knew poor </a:t>
            </a:r>
            <a:r>
              <a:rPr lang="en-AU" sz="1600" dirty="0" err="1">
                <a:solidFill>
                  <a:srgbClr val="000000"/>
                </a:solidFill>
                <a:latin typeface="Arial"/>
              </a:rPr>
              <a:t>Trumby</a:t>
            </a:r>
            <a:r>
              <a:rPr lang="en-AU" sz="1600" dirty="0">
                <a:solidFill>
                  <a:srgbClr val="000000"/>
                </a:solidFill>
                <a:latin typeface="Arial"/>
              </a:rPr>
              <a:t> couldn't read or write </a:t>
            </a:r>
            <a:r>
              <a:rPr lang="en-AU" sz="1600" dirty="0">
                <a:solidFill>
                  <a:prstClr val="black"/>
                </a:solidFill>
              </a:rPr>
              <a:t/>
            </a:r>
            <a:br>
              <a:rPr lang="en-AU" sz="1600" dirty="0">
                <a:solidFill>
                  <a:prstClr val="black"/>
                </a:solidFill>
              </a:rPr>
            </a:br>
            <a:r>
              <a:rPr lang="en-AU" sz="1600" dirty="0">
                <a:solidFill>
                  <a:prstClr val="black"/>
                </a:solidFill>
              </a:rPr>
              <a:t/>
            </a:r>
            <a:br>
              <a:rPr lang="en-AU" sz="1600" dirty="0">
                <a:solidFill>
                  <a:prstClr val="black"/>
                </a:solidFill>
              </a:rPr>
            </a:br>
            <a:endParaRPr lang="en-AU" sz="1600" dirty="0"/>
          </a:p>
        </p:txBody>
      </p:sp>
    </p:spTree>
    <p:extLst>
      <p:ext uri="{BB962C8B-B14F-4D97-AF65-F5344CB8AC3E}">
        <p14:creationId xmlns:p14="http://schemas.microsoft.com/office/powerpoint/2010/main" val="4041669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3728" y="188640"/>
            <a:ext cx="6840760" cy="2308324"/>
          </a:xfrm>
          <a:prstGeom prst="rect">
            <a:avLst/>
          </a:prstGeom>
        </p:spPr>
        <p:txBody>
          <a:bodyPr wrap="square">
            <a:spAutoFit/>
          </a:bodyPr>
          <a:lstStyle/>
          <a:p>
            <a:pPr lvl="0"/>
            <a:r>
              <a:rPr lang="en-AU" sz="1600" dirty="0"/>
              <a:t/>
            </a:r>
            <a:br>
              <a:rPr lang="en-AU" sz="1600" dirty="0"/>
            </a:br>
            <a:r>
              <a:rPr lang="en-AU" sz="1600" dirty="0"/>
              <a:t/>
            </a:r>
            <a:br>
              <a:rPr lang="en-AU" sz="1600" dirty="0"/>
            </a:br>
            <a:r>
              <a:rPr lang="en-AU" sz="1600" dirty="0">
                <a:solidFill>
                  <a:srgbClr val="000000"/>
                </a:solidFill>
                <a:latin typeface="Arial"/>
              </a:rPr>
              <a:t>Now </a:t>
            </a:r>
            <a:r>
              <a:rPr lang="en-AU" sz="1600" dirty="0" err="1">
                <a:solidFill>
                  <a:srgbClr val="000000"/>
                </a:solidFill>
                <a:latin typeface="Arial"/>
              </a:rPr>
              <a:t>Trumby</a:t>
            </a:r>
            <a:r>
              <a:rPr lang="en-AU" sz="1600" dirty="0">
                <a:solidFill>
                  <a:srgbClr val="000000"/>
                </a:solidFill>
                <a:latin typeface="Arial"/>
              </a:rPr>
              <a:t> was a ringer </a:t>
            </a:r>
            <a:r>
              <a:rPr lang="en-AU" sz="1600" dirty="0"/>
              <a:t/>
            </a:r>
            <a:br>
              <a:rPr lang="en-AU" sz="1600" dirty="0"/>
            </a:br>
            <a:r>
              <a:rPr lang="en-AU" sz="1600" dirty="0">
                <a:solidFill>
                  <a:srgbClr val="000000"/>
                </a:solidFill>
                <a:latin typeface="Arial"/>
              </a:rPr>
              <a:t>As solid as a post </a:t>
            </a:r>
            <a:r>
              <a:rPr lang="en-AU" sz="1600" dirty="0"/>
              <a:t/>
            </a:r>
            <a:br>
              <a:rPr lang="en-AU" sz="1600" dirty="0"/>
            </a:br>
            <a:r>
              <a:rPr lang="en-AU" sz="1600" dirty="0">
                <a:solidFill>
                  <a:srgbClr val="000000"/>
                </a:solidFill>
                <a:latin typeface="Arial"/>
              </a:rPr>
              <a:t>His skin was black but his heart was white and </a:t>
            </a:r>
            <a:r>
              <a:rPr lang="en-AU" sz="1600" dirty="0" smtClean="0">
                <a:solidFill>
                  <a:srgbClr val="000000"/>
                </a:solidFill>
                <a:latin typeface="Arial"/>
              </a:rPr>
              <a:t>that’s </a:t>
            </a:r>
            <a:r>
              <a:rPr lang="en-AU" sz="1600" dirty="0">
                <a:solidFill>
                  <a:srgbClr val="000000"/>
                </a:solidFill>
                <a:latin typeface="Arial"/>
              </a:rPr>
              <a:t>what mattered most</a:t>
            </a:r>
            <a:r>
              <a:rPr lang="en-AU" sz="1600" b="1" dirty="0">
                <a:solidFill>
                  <a:srgbClr val="000000"/>
                </a:solidFill>
                <a:latin typeface="Arial"/>
              </a:rPr>
              <a:t> </a:t>
            </a:r>
            <a:r>
              <a:rPr lang="en-AU" sz="1600" dirty="0"/>
              <a:t/>
            </a:r>
            <a:br>
              <a:rPr lang="en-AU" sz="1600" dirty="0"/>
            </a:br>
            <a:r>
              <a:rPr lang="en-AU" sz="1600" dirty="0">
                <a:solidFill>
                  <a:srgbClr val="000000"/>
                </a:solidFill>
                <a:latin typeface="Arial"/>
              </a:rPr>
              <a:t>Sometimes I think how sad it is in this world with all its might </a:t>
            </a:r>
            <a:r>
              <a:rPr lang="en-AU" sz="1600" dirty="0"/>
              <a:t/>
            </a:r>
            <a:br>
              <a:rPr lang="en-AU" sz="1600" dirty="0"/>
            </a:br>
            <a:r>
              <a:rPr lang="en-AU" sz="1600" dirty="0">
                <a:solidFill>
                  <a:srgbClr val="000000"/>
                </a:solidFill>
                <a:latin typeface="Arial"/>
              </a:rPr>
              <a:t>That a man like </a:t>
            </a:r>
            <a:r>
              <a:rPr lang="en-AU" sz="1600" dirty="0" err="1">
                <a:solidFill>
                  <a:srgbClr val="000000"/>
                </a:solidFill>
                <a:latin typeface="Arial"/>
              </a:rPr>
              <a:t>Trumby</a:t>
            </a:r>
            <a:r>
              <a:rPr lang="en-AU" sz="1600" dirty="0">
                <a:solidFill>
                  <a:srgbClr val="000000"/>
                </a:solidFill>
                <a:latin typeface="Arial"/>
              </a:rPr>
              <a:t> met his death because he couldn't read or </a:t>
            </a:r>
            <a:r>
              <a:rPr lang="en-AU" sz="1600" dirty="0" smtClean="0">
                <a:solidFill>
                  <a:srgbClr val="000000"/>
                </a:solidFill>
                <a:latin typeface="Arial"/>
              </a:rPr>
              <a:t>write</a:t>
            </a:r>
          </a:p>
          <a:p>
            <a:pPr lvl="0"/>
            <a:endParaRPr lang="en-AU" sz="1600" dirty="0">
              <a:solidFill>
                <a:srgbClr val="000000"/>
              </a:solidFill>
              <a:latin typeface="Arial"/>
            </a:endParaRPr>
          </a:p>
          <a:p>
            <a:endParaRPr lang="en-AU" sz="1600" dirty="0"/>
          </a:p>
        </p:txBody>
      </p:sp>
      <p:sp>
        <p:nvSpPr>
          <p:cNvPr id="3" name="Rectangle 2"/>
          <p:cNvSpPr/>
          <p:nvPr/>
        </p:nvSpPr>
        <p:spPr>
          <a:xfrm>
            <a:off x="0" y="2204864"/>
            <a:ext cx="9144000" cy="4247317"/>
          </a:xfrm>
          <a:prstGeom prst="rect">
            <a:avLst/>
          </a:prstGeom>
        </p:spPr>
        <p:txBody>
          <a:bodyPr wrap="square">
            <a:spAutoFit/>
          </a:bodyPr>
          <a:lstStyle/>
          <a:p>
            <a:pPr lvl="0"/>
            <a:r>
              <a:rPr lang="en-AU" dirty="0">
                <a:solidFill>
                  <a:srgbClr val="000000"/>
                </a:solidFill>
                <a:latin typeface="Arial"/>
              </a:rPr>
              <a:t>It is a fascinating song that reflects the chronic incidental racism of the time.</a:t>
            </a:r>
          </a:p>
          <a:p>
            <a:pPr lvl="0"/>
            <a:endParaRPr lang="en-AU" dirty="0" smtClean="0">
              <a:solidFill>
                <a:srgbClr val="000000"/>
              </a:solidFill>
              <a:latin typeface="Arial"/>
            </a:endParaRPr>
          </a:p>
          <a:p>
            <a:pPr marL="285750" lvl="0" indent="-285750">
              <a:buFont typeface="Arial" panose="020B0604020202020204" pitchFamily="34" charset="0"/>
              <a:buChar char="•"/>
            </a:pPr>
            <a:r>
              <a:rPr lang="en-AU" dirty="0" smtClean="0">
                <a:solidFill>
                  <a:srgbClr val="000000"/>
                </a:solidFill>
                <a:latin typeface="Arial"/>
              </a:rPr>
              <a:t>Use </a:t>
            </a:r>
            <a:r>
              <a:rPr lang="en-AU" dirty="0">
                <a:solidFill>
                  <a:srgbClr val="000000"/>
                </a:solidFill>
                <a:latin typeface="Arial"/>
              </a:rPr>
              <a:t>of the word boy to describe a man</a:t>
            </a:r>
          </a:p>
          <a:p>
            <a:pPr marL="285750" lvl="0" indent="-285750">
              <a:buFont typeface="Arial" panose="020B0604020202020204" pitchFamily="34" charset="0"/>
              <a:buChar char="•"/>
            </a:pPr>
            <a:r>
              <a:rPr lang="en-AU" dirty="0">
                <a:solidFill>
                  <a:srgbClr val="000000"/>
                </a:solidFill>
                <a:latin typeface="Arial"/>
              </a:rPr>
              <a:t>There seems an imperative to show that </a:t>
            </a:r>
            <a:r>
              <a:rPr lang="en-AU" dirty="0" err="1">
                <a:solidFill>
                  <a:srgbClr val="000000"/>
                </a:solidFill>
                <a:latin typeface="Arial"/>
              </a:rPr>
              <a:t>Trumby</a:t>
            </a:r>
            <a:r>
              <a:rPr lang="en-AU" dirty="0">
                <a:solidFill>
                  <a:srgbClr val="000000"/>
                </a:solidFill>
                <a:latin typeface="Arial"/>
              </a:rPr>
              <a:t> had all sorts or positive characteristics or abilities that we might just assume any workman might have.</a:t>
            </a:r>
          </a:p>
          <a:p>
            <a:pPr marL="285750" lvl="0" indent="-285750">
              <a:buFont typeface="Arial" panose="020B0604020202020204" pitchFamily="34" charset="0"/>
              <a:buChar char="•"/>
            </a:pPr>
            <a:r>
              <a:rPr lang="en-AU" dirty="0" smtClean="0">
                <a:solidFill>
                  <a:srgbClr val="000000"/>
                </a:solidFill>
                <a:latin typeface="Arial"/>
              </a:rPr>
              <a:t>“</a:t>
            </a:r>
            <a:r>
              <a:rPr lang="en-AU" dirty="0" smtClean="0">
                <a:solidFill>
                  <a:srgbClr val="000000"/>
                </a:solidFill>
                <a:latin typeface="Arial"/>
              </a:rPr>
              <a:t>His </a:t>
            </a:r>
            <a:r>
              <a:rPr lang="en-AU" dirty="0">
                <a:solidFill>
                  <a:srgbClr val="000000"/>
                </a:solidFill>
                <a:latin typeface="Arial"/>
              </a:rPr>
              <a:t>skin was black but his heart was white and that’s what mattered </a:t>
            </a:r>
            <a:r>
              <a:rPr lang="en-AU" dirty="0" smtClean="0">
                <a:solidFill>
                  <a:srgbClr val="000000"/>
                </a:solidFill>
                <a:latin typeface="Arial"/>
              </a:rPr>
              <a:t>most”</a:t>
            </a:r>
            <a:endParaRPr lang="en-AU" dirty="0">
              <a:solidFill>
                <a:srgbClr val="000000"/>
              </a:solidFill>
              <a:latin typeface="Arial"/>
            </a:endParaRPr>
          </a:p>
          <a:p>
            <a:pPr lvl="0"/>
            <a:endParaRPr lang="en-AU" dirty="0">
              <a:solidFill>
                <a:srgbClr val="000000"/>
              </a:solidFill>
              <a:latin typeface="Arial"/>
            </a:endParaRPr>
          </a:p>
          <a:p>
            <a:pPr lvl="0"/>
            <a:r>
              <a:rPr lang="en-AU" dirty="0">
                <a:solidFill>
                  <a:srgbClr val="000000"/>
                </a:solidFill>
                <a:latin typeface="Arial"/>
              </a:rPr>
              <a:t>He is special, </a:t>
            </a:r>
            <a:r>
              <a:rPr lang="en-AU" dirty="0" smtClean="0">
                <a:solidFill>
                  <a:srgbClr val="000000"/>
                </a:solidFill>
                <a:latin typeface="Arial"/>
              </a:rPr>
              <a:t>like </a:t>
            </a:r>
            <a:r>
              <a:rPr lang="en-AU" dirty="0" err="1">
                <a:solidFill>
                  <a:srgbClr val="000000"/>
                </a:solidFill>
                <a:latin typeface="Arial"/>
              </a:rPr>
              <a:t>Coonardoo</a:t>
            </a:r>
            <a:r>
              <a:rPr lang="en-AU" dirty="0">
                <a:solidFill>
                  <a:srgbClr val="000000"/>
                </a:solidFill>
                <a:latin typeface="Arial"/>
              </a:rPr>
              <a:t>. </a:t>
            </a:r>
            <a:r>
              <a:rPr lang="en-AU" dirty="0" smtClean="0">
                <a:solidFill>
                  <a:srgbClr val="000000"/>
                </a:solidFill>
                <a:latin typeface="Arial"/>
              </a:rPr>
              <a:t>As </a:t>
            </a:r>
            <a:r>
              <a:rPr lang="en-AU" dirty="0">
                <a:solidFill>
                  <a:srgbClr val="000000"/>
                </a:solidFill>
                <a:latin typeface="Arial"/>
              </a:rPr>
              <a:t>such he must be a tragic figure.</a:t>
            </a:r>
          </a:p>
          <a:p>
            <a:pPr lvl="0"/>
            <a:endParaRPr lang="en-AU" dirty="0">
              <a:solidFill>
                <a:srgbClr val="000000"/>
              </a:solidFill>
              <a:latin typeface="Arial"/>
            </a:endParaRPr>
          </a:p>
          <a:p>
            <a:pPr lvl="0"/>
            <a:r>
              <a:rPr lang="en-AU" dirty="0">
                <a:solidFill>
                  <a:srgbClr val="000000"/>
                </a:solidFill>
                <a:latin typeface="Arial"/>
              </a:rPr>
              <a:t>It might be argued that '</a:t>
            </a:r>
            <a:r>
              <a:rPr lang="en-AU" dirty="0" err="1">
                <a:solidFill>
                  <a:srgbClr val="000000"/>
                </a:solidFill>
                <a:latin typeface="Arial"/>
              </a:rPr>
              <a:t>Trumby</a:t>
            </a:r>
            <a:r>
              <a:rPr lang="en-AU" dirty="0">
                <a:solidFill>
                  <a:srgbClr val="000000"/>
                </a:solidFill>
                <a:latin typeface="Arial"/>
              </a:rPr>
              <a:t>' also buys into the mythology that Aborigines are dying out. </a:t>
            </a:r>
            <a:r>
              <a:rPr lang="en-AU" dirty="0" err="1">
                <a:solidFill>
                  <a:srgbClr val="000000"/>
                </a:solidFill>
                <a:latin typeface="Arial"/>
              </a:rPr>
              <a:t>Trumby</a:t>
            </a:r>
            <a:r>
              <a:rPr lang="en-AU" dirty="0">
                <a:solidFill>
                  <a:srgbClr val="000000"/>
                </a:solidFill>
                <a:latin typeface="Arial"/>
              </a:rPr>
              <a:t> stands as a symbol of pre-modern </a:t>
            </a:r>
            <a:r>
              <a:rPr lang="en-AU" dirty="0" smtClean="0">
                <a:solidFill>
                  <a:srgbClr val="000000"/>
                </a:solidFill>
                <a:latin typeface="Arial"/>
              </a:rPr>
              <a:t>Aboriginality</a:t>
            </a:r>
            <a:r>
              <a:rPr lang="en-AU" dirty="0">
                <a:solidFill>
                  <a:srgbClr val="000000"/>
                </a:solidFill>
                <a:latin typeface="Arial"/>
              </a:rPr>
              <a:t>. It also draws a stark relationship between literacy, power and survival.</a:t>
            </a:r>
          </a:p>
          <a:p>
            <a:pPr lvl="0"/>
            <a:endParaRPr lang="en-AU" dirty="0">
              <a:solidFill>
                <a:srgbClr val="000000"/>
              </a:solidFill>
              <a:latin typeface="Arial"/>
            </a:endParaRPr>
          </a:p>
          <a:p>
            <a:pPr lvl="0"/>
            <a:r>
              <a:rPr lang="en-AU" dirty="0">
                <a:solidFill>
                  <a:srgbClr val="000000"/>
                </a:solidFill>
                <a:latin typeface="Arial"/>
              </a:rPr>
              <a:t>Compare </a:t>
            </a:r>
            <a:r>
              <a:rPr lang="en-AU" dirty="0" smtClean="0">
                <a:solidFill>
                  <a:srgbClr val="000000"/>
                </a:solidFill>
                <a:latin typeface="Arial"/>
              </a:rPr>
              <a:t>‘</a:t>
            </a:r>
            <a:r>
              <a:rPr lang="en-AU" dirty="0" err="1" smtClean="0">
                <a:solidFill>
                  <a:srgbClr val="000000"/>
                </a:solidFill>
                <a:latin typeface="Arial"/>
              </a:rPr>
              <a:t>Trumby</a:t>
            </a:r>
            <a:r>
              <a:rPr lang="en-AU" dirty="0" smtClean="0">
                <a:solidFill>
                  <a:srgbClr val="000000"/>
                </a:solidFill>
                <a:latin typeface="Arial"/>
              </a:rPr>
              <a:t>’ with </a:t>
            </a:r>
            <a:r>
              <a:rPr lang="en-AU" dirty="0">
                <a:solidFill>
                  <a:srgbClr val="000000"/>
                </a:solidFill>
                <a:latin typeface="Arial"/>
              </a:rPr>
              <a:t> </a:t>
            </a:r>
            <a:r>
              <a:rPr lang="en-AU" dirty="0">
                <a:solidFill>
                  <a:srgbClr val="000000"/>
                </a:solidFill>
                <a:latin typeface="Arial"/>
                <a:hlinkClick r:id="rId2"/>
              </a:rPr>
              <a:t>'The Ringer and the </a:t>
            </a:r>
            <a:r>
              <a:rPr lang="en-AU" dirty="0" smtClean="0">
                <a:solidFill>
                  <a:srgbClr val="000000"/>
                </a:solidFill>
                <a:latin typeface="Arial"/>
                <a:hlinkClick r:id="rId2"/>
              </a:rPr>
              <a:t>Princess‘</a:t>
            </a:r>
            <a:r>
              <a:rPr lang="en-AU" dirty="0">
                <a:solidFill>
                  <a:srgbClr val="000000"/>
                </a:solidFill>
                <a:latin typeface="Arial"/>
              </a:rPr>
              <a:t> by </a:t>
            </a:r>
            <a:r>
              <a:rPr lang="en-AU" dirty="0" smtClean="0">
                <a:solidFill>
                  <a:srgbClr val="000000"/>
                </a:solidFill>
                <a:latin typeface="Arial"/>
              </a:rPr>
              <a:t>the contemporary singer Graham Connors</a:t>
            </a:r>
            <a:endParaRPr lang="en-AU" dirty="0">
              <a:solidFill>
                <a:srgbClr val="000000"/>
              </a:solidFill>
              <a:latin typeface="Arial"/>
            </a:endParaRPr>
          </a:p>
        </p:txBody>
      </p:sp>
    </p:spTree>
    <p:extLst>
      <p:ext uri="{BB962C8B-B14F-4D97-AF65-F5344CB8AC3E}">
        <p14:creationId xmlns:p14="http://schemas.microsoft.com/office/powerpoint/2010/main" val="669547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693319"/>
          </a:xfrm>
          <a:prstGeom prst="rect">
            <a:avLst/>
          </a:prstGeom>
        </p:spPr>
        <p:txBody>
          <a:bodyPr wrap="square">
            <a:spAutoFit/>
          </a:bodyPr>
          <a:lstStyle/>
          <a:p>
            <a:r>
              <a:rPr lang="en-AU" b="1" dirty="0" smtClean="0">
                <a:solidFill>
                  <a:srgbClr val="000000"/>
                </a:solidFill>
                <a:latin typeface="Arial"/>
              </a:rPr>
              <a:t>Literature</a:t>
            </a:r>
          </a:p>
          <a:p>
            <a:endParaRPr lang="en-AU" dirty="0">
              <a:solidFill>
                <a:srgbClr val="000000"/>
              </a:solidFill>
              <a:latin typeface="Arial"/>
            </a:endParaRPr>
          </a:p>
          <a:p>
            <a:r>
              <a:rPr lang="en-AU" dirty="0">
                <a:solidFill>
                  <a:srgbClr val="000000"/>
                </a:solidFill>
                <a:latin typeface="Arial"/>
              </a:rPr>
              <a:t>Three writers are the focus of today's readings. Each of them has a complex relationship with </a:t>
            </a:r>
            <a:r>
              <a:rPr lang="en-AU" dirty="0" smtClean="0">
                <a:solidFill>
                  <a:srgbClr val="000000"/>
                </a:solidFill>
                <a:latin typeface="Arial"/>
              </a:rPr>
              <a:t>Aboriginality:</a:t>
            </a:r>
          </a:p>
          <a:p>
            <a:endParaRPr lang="en-AU" dirty="0">
              <a:solidFill>
                <a:srgbClr val="000000"/>
              </a:solidFill>
              <a:latin typeface="Arial"/>
            </a:endParaRPr>
          </a:p>
          <a:p>
            <a:pPr marL="285750" indent="-285750">
              <a:buFont typeface="Arial" panose="020B0604020202020204" pitchFamily="34" charset="0"/>
              <a:buChar char="•"/>
            </a:pPr>
            <a:r>
              <a:rPr lang="en-AU" dirty="0">
                <a:solidFill>
                  <a:srgbClr val="000000"/>
                </a:solidFill>
                <a:latin typeface="Arial"/>
              </a:rPr>
              <a:t>Katharine Susannah Prichard</a:t>
            </a:r>
          </a:p>
          <a:p>
            <a:pPr marL="285750" indent="-285750">
              <a:buFont typeface="Arial" panose="020B0604020202020204" pitchFamily="34" charset="0"/>
              <a:buChar char="•"/>
            </a:pPr>
            <a:r>
              <a:rPr lang="en-AU" dirty="0" err="1">
                <a:solidFill>
                  <a:srgbClr val="000000"/>
                </a:solidFill>
                <a:latin typeface="Arial"/>
              </a:rPr>
              <a:t>Mudrooroo</a:t>
            </a:r>
            <a:endParaRPr lang="en-AU" dirty="0">
              <a:solidFill>
                <a:srgbClr val="000000"/>
              </a:solidFill>
              <a:latin typeface="Arial"/>
            </a:endParaRPr>
          </a:p>
          <a:p>
            <a:pPr marL="285750" indent="-285750">
              <a:buFont typeface="Arial" panose="020B0604020202020204" pitchFamily="34" charset="0"/>
              <a:buChar char="•"/>
            </a:pPr>
            <a:r>
              <a:rPr lang="en-AU" dirty="0">
                <a:solidFill>
                  <a:srgbClr val="000000"/>
                </a:solidFill>
                <a:latin typeface="Arial"/>
              </a:rPr>
              <a:t>Neil </a:t>
            </a:r>
            <a:r>
              <a:rPr lang="en-AU" dirty="0" smtClean="0">
                <a:solidFill>
                  <a:srgbClr val="000000"/>
                </a:solidFill>
                <a:latin typeface="Arial"/>
              </a:rPr>
              <a:t>Murray</a:t>
            </a:r>
          </a:p>
          <a:p>
            <a:pPr marL="285750" indent="-285750">
              <a:buFont typeface="Arial" panose="020B0604020202020204" pitchFamily="34" charset="0"/>
              <a:buChar char="•"/>
            </a:pPr>
            <a:endParaRPr lang="en-AU" dirty="0">
              <a:solidFill>
                <a:srgbClr val="000000"/>
              </a:solidFill>
              <a:latin typeface="Arial"/>
            </a:endParaRPr>
          </a:p>
          <a:p>
            <a:r>
              <a:rPr lang="en-AU" b="1" dirty="0">
                <a:solidFill>
                  <a:srgbClr val="000000"/>
                </a:solidFill>
                <a:latin typeface="Arial"/>
                <a:hlinkClick r:id="rId2"/>
              </a:rPr>
              <a:t>Bios from </a:t>
            </a:r>
            <a:r>
              <a:rPr lang="en-AU" b="1" dirty="0" err="1">
                <a:solidFill>
                  <a:srgbClr val="000000"/>
                </a:solidFill>
                <a:latin typeface="Arial"/>
                <a:hlinkClick r:id="rId2"/>
              </a:rPr>
              <a:t>Austlit</a:t>
            </a:r>
            <a:endParaRPr lang="en-AU" dirty="0">
              <a:solidFill>
                <a:srgbClr val="000000"/>
              </a:solidFill>
              <a:latin typeface="Times New Roman"/>
            </a:endParaRPr>
          </a:p>
          <a:p>
            <a:endParaRPr lang="en-AU" b="1" dirty="0" smtClean="0">
              <a:solidFill>
                <a:srgbClr val="000000"/>
              </a:solidFill>
              <a:latin typeface="Arial"/>
            </a:endParaRPr>
          </a:p>
          <a:p>
            <a:r>
              <a:rPr lang="en-AU" b="1" dirty="0" smtClean="0">
                <a:solidFill>
                  <a:srgbClr val="000000"/>
                </a:solidFill>
                <a:latin typeface="Arial"/>
              </a:rPr>
              <a:t>Katharine </a:t>
            </a:r>
            <a:r>
              <a:rPr lang="en-AU" b="1" dirty="0">
                <a:solidFill>
                  <a:srgbClr val="000000"/>
                </a:solidFill>
                <a:latin typeface="Arial"/>
              </a:rPr>
              <a:t>Susannah </a:t>
            </a:r>
            <a:r>
              <a:rPr lang="en-AU" b="1" dirty="0" smtClean="0">
                <a:solidFill>
                  <a:srgbClr val="000000"/>
                </a:solidFill>
                <a:latin typeface="Arial"/>
              </a:rPr>
              <a:t>Prichard</a:t>
            </a:r>
          </a:p>
          <a:p>
            <a:endParaRPr lang="en-AU" b="0" i="0" dirty="0">
              <a:solidFill>
                <a:srgbClr val="000000"/>
              </a:solidFill>
              <a:effectLst/>
              <a:latin typeface="Times New Roman"/>
            </a:endParaRPr>
          </a:p>
        </p:txBody>
      </p:sp>
      <p:pic>
        <p:nvPicPr>
          <p:cNvPr id="1026" name="Picture 2" descr="F:\KSP portrait from Writers Cent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5616" y="1828750"/>
            <a:ext cx="2050435" cy="279208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3429000"/>
            <a:ext cx="7524328" cy="3611438"/>
          </a:xfrm>
          <a:prstGeom prst="rect">
            <a:avLst/>
          </a:prstGeom>
        </p:spPr>
        <p:txBody>
          <a:bodyPr wrap="square">
            <a:spAutoFit/>
          </a:bodyPr>
          <a:lstStyle/>
          <a:p>
            <a:r>
              <a:rPr lang="en-AU" sz="1600" i="1" dirty="0">
                <a:solidFill>
                  <a:srgbClr val="000000"/>
                </a:solidFill>
                <a:latin typeface="Arial"/>
              </a:rPr>
              <a:t>Katharine Susannah Prichard grew up in Tasmania and Melbourne, and was educated at home until she was fourteen and received a half-scholarship to attend South Melbourne College. Although she matriculated successfully, her mother's illness and the family's poverty made it impossible for her to pursue university studies</a:t>
            </a:r>
            <a:r>
              <a:rPr lang="en-AU" sz="1600" i="1" dirty="0" smtClean="0">
                <a:solidFill>
                  <a:srgbClr val="000000"/>
                </a:solidFill>
                <a:latin typeface="Arial"/>
              </a:rPr>
              <a:t>.</a:t>
            </a:r>
          </a:p>
          <a:p>
            <a:endParaRPr lang="en-AU" sz="1600" i="1" dirty="0">
              <a:solidFill>
                <a:srgbClr val="000000"/>
              </a:solidFill>
              <a:latin typeface="Arial"/>
            </a:endParaRPr>
          </a:p>
          <a:p>
            <a:r>
              <a:rPr lang="en-AU" sz="1600" i="1" dirty="0">
                <a:solidFill>
                  <a:srgbClr val="000000"/>
                </a:solidFill>
                <a:latin typeface="Arial"/>
              </a:rPr>
              <a:t>Prichard became a governess in country New South Wales, but returned to Melbourne to teach, and to attend night lectures on literature by Walter Murdoch. In 1908, a year after the suicide of her father, she travelled to London carrying a letter from Alfred Deakin which praised her journalistic skills highly. In London, she worked as a freelance journalist on assignment for the Melbourne Herald , and, following her return to Australia, became the editor of the women's page of the Herald for two years. Five years later, Prichard returned to England to continue her writing career.</a:t>
            </a:r>
            <a:endParaRPr lang="en-AU" sz="1600" dirty="0"/>
          </a:p>
        </p:txBody>
      </p:sp>
    </p:spTree>
    <p:extLst>
      <p:ext uri="{BB962C8B-B14F-4D97-AF65-F5344CB8AC3E}">
        <p14:creationId xmlns:p14="http://schemas.microsoft.com/office/powerpoint/2010/main" val="28989897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7971413"/>
          </a:xfrm>
          <a:prstGeom prst="rect">
            <a:avLst/>
          </a:prstGeom>
        </p:spPr>
        <p:txBody>
          <a:bodyPr wrap="square">
            <a:spAutoFit/>
          </a:bodyPr>
          <a:lstStyle/>
          <a:p>
            <a:r>
              <a:rPr lang="en-AU" sz="1600" i="1" dirty="0">
                <a:solidFill>
                  <a:srgbClr val="000000"/>
                </a:solidFill>
                <a:latin typeface="Arial"/>
              </a:rPr>
              <a:t>In 1919, Prichard married Victoria Cross recipient and Gallipoli veteran, Hugo (Jim) </a:t>
            </a:r>
            <a:r>
              <a:rPr lang="en-AU" sz="1600" i="1" dirty="0" err="1">
                <a:solidFill>
                  <a:srgbClr val="000000"/>
                </a:solidFill>
                <a:latin typeface="Arial"/>
              </a:rPr>
              <a:t>Throssell</a:t>
            </a:r>
            <a:r>
              <a:rPr lang="en-AU" sz="1600" i="1" dirty="0">
                <a:solidFill>
                  <a:srgbClr val="000000"/>
                </a:solidFill>
                <a:latin typeface="Arial"/>
              </a:rPr>
              <a:t>, and they lived in the outer Perth suburb of Greenmount. For Prichard, literature and politics were always intertwined. Splitting her time between politics and writing, </a:t>
            </a:r>
            <a:r>
              <a:rPr lang="en-AU" sz="1600" b="1" i="1" dirty="0">
                <a:solidFill>
                  <a:srgbClr val="000000"/>
                </a:solidFill>
                <a:latin typeface="Arial"/>
              </a:rPr>
              <a:t>Prichard continued to work on her fiction, while becoming a founding member of the Australian Communist Party in 1920 and a member of its central committee.</a:t>
            </a:r>
            <a:r>
              <a:rPr lang="en-AU" sz="1600" i="1" dirty="0">
                <a:solidFill>
                  <a:srgbClr val="000000"/>
                </a:solidFill>
                <a:latin typeface="Arial"/>
              </a:rPr>
              <a:t> Her son, </a:t>
            </a:r>
            <a:r>
              <a:rPr lang="en-AU" sz="1600" i="1" dirty="0" err="1">
                <a:solidFill>
                  <a:srgbClr val="000000"/>
                </a:solidFill>
                <a:latin typeface="Arial"/>
                <a:hlinkClick r:id="rId2"/>
              </a:rPr>
              <a:t>Ric</a:t>
            </a:r>
            <a:r>
              <a:rPr lang="en-AU" sz="1600" i="1" dirty="0">
                <a:solidFill>
                  <a:srgbClr val="000000"/>
                </a:solidFill>
                <a:latin typeface="Arial"/>
                <a:hlinkClick r:id="rId2"/>
              </a:rPr>
              <a:t> </a:t>
            </a:r>
            <a:r>
              <a:rPr lang="en-AU" sz="1600" i="1" dirty="0" err="1">
                <a:solidFill>
                  <a:srgbClr val="000000"/>
                </a:solidFill>
                <a:latin typeface="Arial"/>
                <a:hlinkClick r:id="rId2"/>
              </a:rPr>
              <a:t>Throssell</a:t>
            </a:r>
            <a:r>
              <a:rPr lang="en-AU" sz="1600" i="1" dirty="0">
                <a:solidFill>
                  <a:srgbClr val="000000"/>
                </a:solidFill>
                <a:latin typeface="Arial"/>
                <a:hlinkClick r:id="rId2"/>
              </a:rPr>
              <a:t> </a:t>
            </a:r>
            <a:r>
              <a:rPr lang="en-AU" sz="1600" i="1" dirty="0">
                <a:solidFill>
                  <a:srgbClr val="000000"/>
                </a:solidFill>
                <a:latin typeface="Arial"/>
              </a:rPr>
              <a:t>(q.v.), was born in 1922. While she and her sister were travelling overseas in Europe in 1933, </a:t>
            </a:r>
            <a:r>
              <a:rPr lang="en-AU" sz="1600" i="1" dirty="0">
                <a:solidFill>
                  <a:srgbClr val="000000"/>
                </a:solidFill>
                <a:latin typeface="Arial"/>
                <a:hlinkClick r:id="rId3"/>
              </a:rPr>
              <a:t>Jim </a:t>
            </a:r>
            <a:r>
              <a:rPr lang="en-AU" sz="1600" i="1" dirty="0" err="1">
                <a:solidFill>
                  <a:srgbClr val="000000"/>
                </a:solidFill>
                <a:latin typeface="Arial"/>
                <a:hlinkClick r:id="rId3"/>
              </a:rPr>
              <a:t>Throssell</a:t>
            </a:r>
            <a:r>
              <a:rPr lang="en-AU" sz="1600" i="1" dirty="0">
                <a:solidFill>
                  <a:srgbClr val="000000"/>
                </a:solidFill>
                <a:latin typeface="Arial"/>
                <a:hlinkClick r:id="rId3"/>
              </a:rPr>
              <a:t> </a:t>
            </a:r>
            <a:r>
              <a:rPr lang="en-AU" sz="1600" i="1" dirty="0" err="1">
                <a:solidFill>
                  <a:srgbClr val="000000"/>
                </a:solidFill>
                <a:latin typeface="Arial"/>
                <a:hlinkClick r:id="rId3"/>
              </a:rPr>
              <a:t>commited</a:t>
            </a:r>
            <a:r>
              <a:rPr lang="en-AU" sz="1600" i="1" dirty="0">
                <a:solidFill>
                  <a:srgbClr val="000000"/>
                </a:solidFill>
                <a:latin typeface="Arial"/>
                <a:hlinkClick r:id="rId3"/>
              </a:rPr>
              <a:t> suicide</a:t>
            </a:r>
            <a:r>
              <a:rPr lang="en-AU" sz="1600" i="1" dirty="0">
                <a:solidFill>
                  <a:srgbClr val="000000"/>
                </a:solidFill>
                <a:latin typeface="Arial"/>
              </a:rPr>
              <a:t>.</a:t>
            </a:r>
          </a:p>
          <a:p>
            <a:endParaRPr lang="en-AU" sz="1600" i="1" dirty="0" smtClean="0">
              <a:solidFill>
                <a:srgbClr val="000000"/>
              </a:solidFill>
              <a:latin typeface="Arial"/>
            </a:endParaRPr>
          </a:p>
          <a:p>
            <a:r>
              <a:rPr lang="en-AU" sz="1600" i="1" dirty="0" smtClean="0">
                <a:solidFill>
                  <a:srgbClr val="000000"/>
                </a:solidFill>
                <a:latin typeface="Arial"/>
              </a:rPr>
              <a:t>In </a:t>
            </a:r>
            <a:r>
              <a:rPr lang="en-AU" sz="1600" i="1" dirty="0">
                <a:solidFill>
                  <a:srgbClr val="000000"/>
                </a:solidFill>
                <a:latin typeface="Arial"/>
              </a:rPr>
              <a:t>1934, Prichard helped to set up the Australian Writers' League, and was elected federal president the following year. She co-founded the Unemployed Women and Girls' Association in Perth, and, in 1938, established the Modern Women's Club. In the same year, she was one of the founding members of the Western Australian office of the Fellowship of Australian Writers.</a:t>
            </a:r>
          </a:p>
          <a:p>
            <a:endParaRPr lang="en-AU" sz="1600" b="1" i="1" dirty="0" smtClean="0">
              <a:solidFill>
                <a:srgbClr val="000000"/>
              </a:solidFill>
              <a:latin typeface="Arial"/>
            </a:endParaRPr>
          </a:p>
          <a:p>
            <a:r>
              <a:rPr lang="en-AU" sz="1600" b="1" i="1" dirty="0" smtClean="0">
                <a:solidFill>
                  <a:srgbClr val="000000"/>
                </a:solidFill>
                <a:latin typeface="Arial"/>
              </a:rPr>
              <a:t>Translated </a:t>
            </a:r>
            <a:r>
              <a:rPr lang="en-AU" sz="1600" b="1" i="1" dirty="0">
                <a:solidFill>
                  <a:srgbClr val="000000"/>
                </a:solidFill>
                <a:latin typeface="Arial"/>
              </a:rPr>
              <a:t>into numerous languages, Prichard's novels cover a wide thematic territory, including the colonial period and pioneer experiences in Australia, melodramatic romantic relationships, political ideas, the Australian landscape and environment and Aboriginal culture. In addition to her novels, Prichard also wrote short stories, drama, autobiography and some poetry</a:t>
            </a:r>
            <a:r>
              <a:rPr lang="en-AU" sz="1600" b="1" i="1" dirty="0" smtClean="0">
                <a:solidFill>
                  <a:srgbClr val="000000"/>
                </a:solidFill>
                <a:latin typeface="Arial"/>
              </a:rPr>
              <a:t>.</a:t>
            </a:r>
          </a:p>
          <a:p>
            <a:endParaRPr lang="en-AU" sz="1600" b="1" i="1" dirty="0">
              <a:solidFill>
                <a:srgbClr val="000000"/>
              </a:solidFill>
              <a:effectLst/>
              <a:latin typeface="Arial"/>
            </a:endParaRPr>
          </a:p>
          <a:p>
            <a:r>
              <a:rPr lang="en-AU" sz="1600" i="1" dirty="0">
                <a:solidFill>
                  <a:srgbClr val="000000"/>
                </a:solidFill>
                <a:latin typeface="Arial"/>
              </a:rPr>
              <a:t>Prichard continued both her political involvement, especially her commitment to the Peace Movement and to socialism, and her writing well into her seventies and eighties, and </a:t>
            </a:r>
            <a:r>
              <a:rPr lang="en-AU" sz="1600" b="1" i="1" dirty="0">
                <a:solidFill>
                  <a:srgbClr val="000000"/>
                </a:solidFill>
                <a:latin typeface="Arial"/>
              </a:rPr>
              <a:t>was nominated for a Nobel Prize for Literature in 1951 by the Western Australian branch of the Fellowship of Australian Writers.</a:t>
            </a:r>
            <a:r>
              <a:rPr lang="en-AU" sz="1600" i="1" dirty="0">
                <a:solidFill>
                  <a:srgbClr val="000000"/>
                </a:solidFill>
                <a:latin typeface="Arial"/>
              </a:rPr>
              <a:t> Her ashes were scattered in the bush around her Greenmount home. Vic Williams's eulogistic poem ends with the line 'Writer and fighter in one human heart'.</a:t>
            </a:r>
            <a:endParaRPr lang="en-AU" sz="1600" b="1" i="1" dirty="0" smtClean="0">
              <a:solidFill>
                <a:srgbClr val="000000"/>
              </a:solidFill>
              <a:latin typeface="Arial"/>
            </a:endParaRPr>
          </a:p>
          <a:p>
            <a:endParaRPr lang="en-AU" sz="1600" b="1" i="1" dirty="0">
              <a:solidFill>
                <a:srgbClr val="000000"/>
              </a:solidFill>
              <a:effectLst/>
              <a:latin typeface="Arial"/>
            </a:endParaRPr>
          </a:p>
          <a:p>
            <a:endParaRPr lang="en-AU" sz="1600" b="1" i="1" dirty="0" smtClean="0">
              <a:solidFill>
                <a:srgbClr val="000000"/>
              </a:solidFill>
              <a:latin typeface="Arial"/>
            </a:endParaRPr>
          </a:p>
          <a:p>
            <a:endParaRPr lang="en-AU" sz="1600" b="1" i="1" dirty="0">
              <a:solidFill>
                <a:srgbClr val="000000"/>
              </a:solidFill>
              <a:effectLst/>
              <a:latin typeface="Arial"/>
            </a:endParaRPr>
          </a:p>
          <a:p>
            <a:endParaRPr lang="en-AU" sz="1600" b="1" i="1" dirty="0" smtClean="0">
              <a:solidFill>
                <a:srgbClr val="000000"/>
              </a:solidFill>
              <a:latin typeface="Arial"/>
            </a:endParaRPr>
          </a:p>
          <a:p>
            <a:endParaRPr lang="en-AU" sz="1600" b="1" i="1" dirty="0">
              <a:solidFill>
                <a:srgbClr val="000000"/>
              </a:solidFill>
              <a:effectLst/>
              <a:latin typeface="Arial"/>
            </a:endParaRPr>
          </a:p>
          <a:p>
            <a:endParaRPr lang="en-AU" sz="1600" b="1" i="1" dirty="0" smtClean="0">
              <a:solidFill>
                <a:srgbClr val="000000"/>
              </a:solidFill>
              <a:latin typeface="Arial"/>
            </a:endParaRPr>
          </a:p>
          <a:p>
            <a:endParaRPr lang="en-AU" sz="1600" b="1" i="1" dirty="0">
              <a:solidFill>
                <a:srgbClr val="000000"/>
              </a:solidFill>
              <a:effectLst/>
              <a:latin typeface="Arial"/>
            </a:endParaRPr>
          </a:p>
          <a:p>
            <a:endParaRPr lang="en-AU" sz="1600" b="1" i="1" dirty="0" smtClean="0">
              <a:solidFill>
                <a:srgbClr val="000000"/>
              </a:solidFill>
              <a:latin typeface="Arial"/>
            </a:endParaRPr>
          </a:p>
          <a:p>
            <a:endParaRPr lang="en-AU" sz="1600" b="0" i="1" dirty="0">
              <a:solidFill>
                <a:srgbClr val="000000"/>
              </a:solidFill>
              <a:effectLst/>
              <a:latin typeface="Arial"/>
            </a:endParaRPr>
          </a:p>
        </p:txBody>
      </p:sp>
    </p:spTree>
    <p:extLst>
      <p:ext uri="{BB962C8B-B14F-4D97-AF65-F5344CB8AC3E}">
        <p14:creationId xmlns:p14="http://schemas.microsoft.com/office/powerpoint/2010/main" val="36042040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5909310"/>
          </a:xfrm>
          <a:prstGeom prst="rect">
            <a:avLst/>
          </a:prstGeom>
        </p:spPr>
        <p:txBody>
          <a:bodyPr wrap="square">
            <a:spAutoFit/>
          </a:bodyPr>
          <a:lstStyle/>
          <a:p>
            <a:r>
              <a:rPr lang="en-AU" dirty="0">
                <a:solidFill>
                  <a:srgbClr val="000000"/>
                </a:solidFill>
                <a:latin typeface="Arial"/>
              </a:rPr>
              <a:t>The work we are centrally concerned with is </a:t>
            </a:r>
            <a:r>
              <a:rPr lang="en-AU" i="1" dirty="0" err="1">
                <a:solidFill>
                  <a:srgbClr val="000000"/>
                </a:solidFill>
                <a:latin typeface="Arial"/>
              </a:rPr>
              <a:t>Coonardoo</a:t>
            </a:r>
            <a:r>
              <a:rPr lang="en-AU" dirty="0" smtClean="0">
                <a:solidFill>
                  <a:srgbClr val="000000"/>
                </a:solidFill>
                <a:latin typeface="Arial"/>
              </a:rPr>
              <a:t>.</a:t>
            </a:r>
          </a:p>
          <a:p>
            <a:endParaRPr lang="en-AU" dirty="0">
              <a:solidFill>
                <a:srgbClr val="000000"/>
              </a:solidFill>
              <a:latin typeface="Arial"/>
            </a:endParaRPr>
          </a:p>
          <a:p>
            <a:r>
              <a:rPr lang="en-AU" dirty="0">
                <a:solidFill>
                  <a:srgbClr val="000000"/>
                </a:solidFill>
                <a:latin typeface="Arial"/>
              </a:rPr>
              <a:t>First published in </a:t>
            </a:r>
            <a:r>
              <a:rPr lang="en-AU" dirty="0" smtClean="0">
                <a:solidFill>
                  <a:srgbClr val="000000"/>
                </a:solidFill>
                <a:latin typeface="Arial"/>
              </a:rPr>
              <a:t>1929, </a:t>
            </a:r>
            <a:r>
              <a:rPr lang="en-AU" dirty="0">
                <a:solidFill>
                  <a:srgbClr val="000000"/>
                </a:solidFill>
                <a:latin typeface="Arial"/>
              </a:rPr>
              <a:t>it is a book that has long been acknowledged as a ground breaking work of fiction. It was the first novel to portray an Aboriginal character</a:t>
            </a:r>
            <a:r>
              <a:rPr lang="en-AU" dirty="0" smtClean="0">
                <a:solidFill>
                  <a:srgbClr val="000000"/>
                </a:solidFill>
                <a:latin typeface="Arial"/>
              </a:rPr>
              <a:t>:</a:t>
            </a:r>
          </a:p>
          <a:p>
            <a:endParaRPr lang="en-AU" dirty="0">
              <a:solidFill>
                <a:srgbClr val="000000"/>
              </a:solidFill>
              <a:latin typeface="Arial"/>
            </a:endParaRPr>
          </a:p>
          <a:p>
            <a:pPr marL="285750" indent="-285750">
              <a:buFont typeface="Arial" panose="020B0604020202020204" pitchFamily="34" charset="0"/>
              <a:buChar char="•"/>
            </a:pPr>
            <a:r>
              <a:rPr lang="en-AU" dirty="0">
                <a:solidFill>
                  <a:srgbClr val="000000"/>
                </a:solidFill>
                <a:latin typeface="Arial"/>
              </a:rPr>
              <a:t>in more than two </a:t>
            </a:r>
            <a:r>
              <a:rPr lang="en-AU" dirty="0" smtClean="0">
                <a:solidFill>
                  <a:srgbClr val="000000"/>
                </a:solidFill>
                <a:latin typeface="Arial"/>
              </a:rPr>
              <a:t>dimensions</a:t>
            </a:r>
            <a:endParaRPr lang="en-AU" dirty="0">
              <a:solidFill>
                <a:srgbClr val="000000"/>
              </a:solidFill>
              <a:latin typeface="Arial"/>
            </a:endParaRPr>
          </a:p>
          <a:p>
            <a:pPr marL="285750" indent="-285750">
              <a:buFont typeface="Arial" panose="020B0604020202020204" pitchFamily="34" charset="0"/>
              <a:buChar char="•"/>
            </a:pPr>
            <a:r>
              <a:rPr lang="en-AU" dirty="0">
                <a:solidFill>
                  <a:srgbClr val="000000"/>
                </a:solidFill>
                <a:latin typeface="Arial"/>
              </a:rPr>
              <a:t>with a psyche</a:t>
            </a:r>
          </a:p>
          <a:p>
            <a:pPr marL="285750" indent="-285750">
              <a:buFont typeface="Arial" panose="020B0604020202020204" pitchFamily="34" charset="0"/>
              <a:buChar char="•"/>
            </a:pPr>
            <a:r>
              <a:rPr lang="en-AU" dirty="0">
                <a:solidFill>
                  <a:srgbClr val="000000"/>
                </a:solidFill>
                <a:latin typeface="Arial"/>
              </a:rPr>
              <a:t>with a sexuality</a:t>
            </a:r>
          </a:p>
          <a:p>
            <a:pPr marL="285750" indent="-285750">
              <a:buFont typeface="Arial" panose="020B0604020202020204" pitchFamily="34" charset="0"/>
              <a:buChar char="•"/>
            </a:pPr>
            <a:r>
              <a:rPr lang="en-AU" dirty="0">
                <a:solidFill>
                  <a:srgbClr val="000000"/>
                </a:solidFill>
                <a:latin typeface="Arial"/>
              </a:rPr>
              <a:t>with </a:t>
            </a:r>
            <a:r>
              <a:rPr lang="en-AU" dirty="0" smtClean="0">
                <a:solidFill>
                  <a:srgbClr val="000000"/>
                </a:solidFill>
                <a:latin typeface="Arial"/>
              </a:rPr>
              <a:t>humanity</a:t>
            </a:r>
          </a:p>
          <a:p>
            <a:pPr marL="285750" indent="-285750">
              <a:buFont typeface="Arial" panose="020B0604020202020204" pitchFamily="34" charset="0"/>
              <a:buChar char="•"/>
            </a:pPr>
            <a:endParaRPr lang="en-AU" dirty="0">
              <a:solidFill>
                <a:srgbClr val="000000"/>
              </a:solidFill>
              <a:latin typeface="Arial"/>
            </a:endParaRPr>
          </a:p>
          <a:p>
            <a:r>
              <a:rPr lang="en-AU" dirty="0">
                <a:solidFill>
                  <a:srgbClr val="000000"/>
                </a:solidFill>
                <a:latin typeface="Arial"/>
              </a:rPr>
              <a:t>It is also a novel that adopts a radical approach to gender and racial politics. Carole Ferrier claims that "</a:t>
            </a:r>
            <a:r>
              <a:rPr lang="en-AU" i="1" dirty="0" err="1">
                <a:solidFill>
                  <a:srgbClr val="000000"/>
                </a:solidFill>
                <a:latin typeface="Arial"/>
              </a:rPr>
              <a:t>Coonardoo</a:t>
            </a:r>
            <a:r>
              <a:rPr lang="en-AU" dirty="0">
                <a:solidFill>
                  <a:srgbClr val="000000"/>
                </a:solidFill>
                <a:latin typeface="Arial"/>
              </a:rPr>
              <a:t> was in its time a powerful contestation of hegemonic attitudes towards Aborigines and black/white </a:t>
            </a:r>
            <a:r>
              <a:rPr lang="en-AU" dirty="0" smtClean="0">
                <a:solidFill>
                  <a:srgbClr val="000000"/>
                </a:solidFill>
                <a:latin typeface="Arial"/>
              </a:rPr>
              <a:t>relationships” </a:t>
            </a:r>
            <a:r>
              <a:rPr lang="en-AU" dirty="0" smtClean="0">
                <a:solidFill>
                  <a:srgbClr val="000000"/>
                </a:solidFill>
                <a:latin typeface="Arial"/>
              </a:rPr>
              <a:t>(</a:t>
            </a:r>
            <a:r>
              <a:rPr lang="en-AU" dirty="0" err="1" smtClean="0">
                <a:solidFill>
                  <a:srgbClr val="000000"/>
                </a:solidFill>
                <a:latin typeface="Arial"/>
              </a:rPr>
              <a:t>qtd</a:t>
            </a:r>
            <a:r>
              <a:rPr lang="en-AU" dirty="0" smtClean="0">
                <a:solidFill>
                  <a:srgbClr val="000000"/>
                </a:solidFill>
                <a:latin typeface="Arial"/>
              </a:rPr>
              <a:t>. in </a:t>
            </a:r>
            <a:r>
              <a:rPr lang="en-AU" dirty="0" err="1" smtClean="0">
                <a:solidFill>
                  <a:srgbClr val="000000"/>
                </a:solidFill>
                <a:latin typeface="Arial"/>
              </a:rPr>
              <a:t>Corbould</a:t>
            </a:r>
            <a:r>
              <a:rPr lang="en-AU" dirty="0" smtClean="0">
                <a:solidFill>
                  <a:srgbClr val="000000"/>
                </a:solidFill>
                <a:latin typeface="Arial"/>
              </a:rPr>
              <a:t> 1999, p. 415).</a:t>
            </a:r>
          </a:p>
          <a:p>
            <a:endParaRPr lang="en-AU" dirty="0">
              <a:solidFill>
                <a:srgbClr val="000000"/>
              </a:solidFill>
              <a:latin typeface="Arial"/>
            </a:endParaRPr>
          </a:p>
          <a:p>
            <a:endParaRPr lang="en-AU" dirty="0" smtClean="0">
              <a:solidFill>
                <a:srgbClr val="000000"/>
              </a:solidFill>
              <a:latin typeface="Arial"/>
            </a:endParaRPr>
          </a:p>
          <a:p>
            <a:endParaRPr lang="en-AU" dirty="0">
              <a:solidFill>
                <a:srgbClr val="000000"/>
              </a:solidFill>
              <a:latin typeface="Arial"/>
            </a:endParaRPr>
          </a:p>
          <a:p>
            <a:endParaRPr lang="en-AU" dirty="0" smtClean="0">
              <a:solidFill>
                <a:srgbClr val="000000"/>
              </a:solidFill>
              <a:latin typeface="Arial"/>
            </a:endParaRPr>
          </a:p>
          <a:p>
            <a:endParaRPr lang="en-AU" dirty="0">
              <a:solidFill>
                <a:srgbClr val="000000"/>
              </a:solidFill>
              <a:latin typeface="Arial"/>
            </a:endParaRPr>
          </a:p>
          <a:p>
            <a:endParaRPr lang="en-AU" b="0" i="0" dirty="0">
              <a:solidFill>
                <a:srgbClr val="000000"/>
              </a:solidFill>
              <a:effectLst/>
              <a:latin typeface="Arial"/>
            </a:endParaRPr>
          </a:p>
          <a:p>
            <a:endParaRPr lang="en-AU" b="0" i="0" dirty="0">
              <a:solidFill>
                <a:srgbClr val="000000"/>
              </a:solidFill>
              <a:effectLst/>
              <a:latin typeface="Arial"/>
            </a:endParaRPr>
          </a:p>
        </p:txBody>
      </p:sp>
      <p:pic>
        <p:nvPicPr>
          <p:cNvPr id="1028" name="Picture 4" descr="F:\coonardoo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3704575"/>
            <a:ext cx="1872208" cy="28746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flipH="1">
            <a:off x="5148064" y="5805264"/>
            <a:ext cx="3240360" cy="584775"/>
          </a:xfrm>
          <a:prstGeom prst="rect">
            <a:avLst/>
          </a:prstGeom>
          <a:noFill/>
        </p:spPr>
        <p:txBody>
          <a:bodyPr wrap="square" rtlCol="0">
            <a:spAutoFit/>
          </a:bodyPr>
          <a:lstStyle/>
          <a:p>
            <a:r>
              <a:rPr lang="en-AU" sz="1600" dirty="0" smtClean="0"/>
              <a:t>Cover of 1956 edition published by Angus &amp; Robertson, Sydney</a:t>
            </a:r>
            <a:endParaRPr lang="en-AU" sz="1600" dirty="0"/>
          </a:p>
        </p:txBody>
      </p:sp>
    </p:spTree>
    <p:extLst>
      <p:ext uri="{BB962C8B-B14F-4D97-AF65-F5344CB8AC3E}">
        <p14:creationId xmlns:p14="http://schemas.microsoft.com/office/powerpoint/2010/main" val="15753582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9144000" cy="4524315"/>
          </a:xfrm>
          <a:prstGeom prst="rect">
            <a:avLst/>
          </a:prstGeom>
        </p:spPr>
        <p:txBody>
          <a:bodyPr wrap="square">
            <a:spAutoFit/>
          </a:bodyPr>
          <a:lstStyle/>
          <a:p>
            <a:pPr lvl="0"/>
            <a:r>
              <a:rPr lang="en-AU" dirty="0" smtClean="0">
                <a:solidFill>
                  <a:srgbClr val="000000"/>
                </a:solidFill>
                <a:latin typeface="Arial"/>
              </a:rPr>
              <a:t>Historian John </a:t>
            </a:r>
            <a:r>
              <a:rPr lang="en-AU" dirty="0" err="1">
                <a:solidFill>
                  <a:srgbClr val="000000"/>
                </a:solidFill>
                <a:latin typeface="Arial"/>
              </a:rPr>
              <a:t>Hirst</a:t>
            </a:r>
            <a:r>
              <a:rPr lang="en-AU" dirty="0">
                <a:solidFill>
                  <a:srgbClr val="000000"/>
                </a:solidFill>
                <a:latin typeface="Arial"/>
              </a:rPr>
              <a:t> makes the </a:t>
            </a:r>
            <a:r>
              <a:rPr lang="en-AU" dirty="0" smtClean="0">
                <a:solidFill>
                  <a:srgbClr val="000000"/>
                </a:solidFill>
                <a:latin typeface="Arial"/>
              </a:rPr>
              <a:t>following </a:t>
            </a:r>
            <a:r>
              <a:rPr lang="en-AU" dirty="0">
                <a:solidFill>
                  <a:srgbClr val="000000"/>
                </a:solidFill>
                <a:latin typeface="Arial"/>
              </a:rPr>
              <a:t>claim:</a:t>
            </a:r>
          </a:p>
          <a:p>
            <a:pPr lvl="0"/>
            <a:endParaRPr lang="en-AU" dirty="0">
              <a:solidFill>
                <a:srgbClr val="000000"/>
              </a:solidFill>
              <a:latin typeface="Arial"/>
            </a:endParaRPr>
          </a:p>
          <a:p>
            <a:pPr lvl="0"/>
            <a:r>
              <a:rPr lang="en-AU" dirty="0">
                <a:solidFill>
                  <a:srgbClr val="000000"/>
                </a:solidFill>
                <a:latin typeface="Arial"/>
              </a:rPr>
              <a:t>Like </a:t>
            </a:r>
            <a:r>
              <a:rPr lang="en-AU" i="1" dirty="0">
                <a:solidFill>
                  <a:srgbClr val="000000"/>
                </a:solidFill>
                <a:latin typeface="Arial"/>
              </a:rPr>
              <a:t>Capricornia</a:t>
            </a:r>
            <a:r>
              <a:rPr lang="en-AU" dirty="0">
                <a:solidFill>
                  <a:srgbClr val="000000"/>
                </a:solidFill>
                <a:latin typeface="Arial"/>
              </a:rPr>
              <a:t>, Katharine Prichard's novel </a:t>
            </a:r>
            <a:r>
              <a:rPr lang="en-AU" i="1" dirty="0" err="1">
                <a:solidFill>
                  <a:srgbClr val="000000"/>
                </a:solidFill>
                <a:latin typeface="Arial"/>
              </a:rPr>
              <a:t>Coonardoo</a:t>
            </a:r>
            <a:r>
              <a:rPr lang="en-AU" i="1" dirty="0">
                <a:solidFill>
                  <a:srgbClr val="000000"/>
                </a:solidFill>
                <a:latin typeface="Arial"/>
              </a:rPr>
              <a:t> </a:t>
            </a:r>
            <a:r>
              <a:rPr lang="en-AU" dirty="0">
                <a:solidFill>
                  <a:srgbClr val="000000"/>
                </a:solidFill>
                <a:latin typeface="Arial"/>
              </a:rPr>
              <a:t>(1929), deals with the taboo of sex across the racial divide, in this case on a cattle station in northern Western Australia.</a:t>
            </a:r>
          </a:p>
          <a:p>
            <a:pPr lvl="0"/>
            <a:endParaRPr lang="en-AU" dirty="0">
              <a:solidFill>
                <a:srgbClr val="000000"/>
              </a:solidFill>
              <a:latin typeface="Arial"/>
            </a:endParaRPr>
          </a:p>
          <a:p>
            <a:pPr lvl="0"/>
            <a:r>
              <a:rPr lang="en-AU" dirty="0">
                <a:solidFill>
                  <a:srgbClr val="000000"/>
                </a:solidFill>
                <a:latin typeface="Arial"/>
              </a:rPr>
              <a:t>It has a calmer tone and the economy of a Greek tragedy, instead of a saga's sprawl. That the decent white man will not have sex with the Aboriginal woman whom he loves, which leads to the undoing of them both: this is the myth that reconciliation needs. If we followed John Carroll's advice and gave schoolchildren myths rather than history, </a:t>
            </a:r>
            <a:r>
              <a:rPr lang="en-AU" i="1" dirty="0" err="1">
                <a:solidFill>
                  <a:srgbClr val="000000"/>
                </a:solidFill>
                <a:latin typeface="Arial"/>
              </a:rPr>
              <a:t>Coonardoo</a:t>
            </a:r>
            <a:r>
              <a:rPr lang="en-AU" dirty="0">
                <a:solidFill>
                  <a:srgbClr val="000000"/>
                </a:solidFill>
                <a:latin typeface="Arial"/>
              </a:rPr>
              <a:t> would be taught in schools. Certainly no historian has brought together so compellingly the land itself and the two peoples who have inhabited it.</a:t>
            </a:r>
          </a:p>
          <a:p>
            <a:pPr lvl="0"/>
            <a:endParaRPr lang="en-AU" dirty="0">
              <a:solidFill>
                <a:srgbClr val="000000"/>
              </a:solidFill>
              <a:latin typeface="Arial"/>
            </a:endParaRPr>
          </a:p>
          <a:p>
            <a:pPr lvl="0"/>
            <a:r>
              <a:rPr lang="en-AU" dirty="0" err="1">
                <a:solidFill>
                  <a:srgbClr val="000000"/>
                </a:solidFill>
                <a:latin typeface="Arial"/>
              </a:rPr>
              <a:t>Hirst</a:t>
            </a:r>
            <a:r>
              <a:rPr lang="en-AU" dirty="0">
                <a:solidFill>
                  <a:srgbClr val="000000"/>
                </a:solidFill>
                <a:latin typeface="Arial"/>
              </a:rPr>
              <a:t>, John. </a:t>
            </a:r>
            <a:r>
              <a:rPr lang="en-AU" i="1" dirty="0">
                <a:solidFill>
                  <a:srgbClr val="000000"/>
                </a:solidFill>
                <a:latin typeface="Arial"/>
              </a:rPr>
              <a:t>The first XI </a:t>
            </a:r>
            <a:r>
              <a:rPr lang="en-AU" dirty="0">
                <a:solidFill>
                  <a:srgbClr val="000000"/>
                </a:solidFill>
                <a:latin typeface="Arial"/>
              </a:rPr>
              <a:t>[The best Australian history </a:t>
            </a:r>
            <a:r>
              <a:rPr lang="en-AU" dirty="0" smtClean="0">
                <a:solidFill>
                  <a:srgbClr val="000000"/>
                </a:solidFill>
                <a:latin typeface="Arial"/>
              </a:rPr>
              <a:t>books] </a:t>
            </a:r>
            <a:r>
              <a:rPr lang="en-AU" dirty="0">
                <a:solidFill>
                  <a:srgbClr val="000000"/>
                </a:solidFill>
                <a:latin typeface="Arial"/>
              </a:rPr>
              <a:t>[online]. </a:t>
            </a:r>
            <a:r>
              <a:rPr lang="en-AU" i="1" dirty="0">
                <a:solidFill>
                  <a:srgbClr val="000000"/>
                </a:solidFill>
                <a:latin typeface="Arial"/>
              </a:rPr>
              <a:t>Monthly </a:t>
            </a:r>
            <a:r>
              <a:rPr lang="en-AU" dirty="0">
                <a:solidFill>
                  <a:srgbClr val="000000"/>
                </a:solidFill>
                <a:latin typeface="Arial"/>
              </a:rPr>
              <a:t>(Melbourne, Vic.), Oct 2006: 48-51</a:t>
            </a:r>
            <a:r>
              <a:rPr lang="en-AU" dirty="0" smtClean="0">
                <a:solidFill>
                  <a:srgbClr val="000000"/>
                </a:solidFill>
                <a:latin typeface="Arial"/>
              </a:rPr>
              <a:t>.</a:t>
            </a:r>
          </a:p>
          <a:p>
            <a:pPr lvl="0"/>
            <a:endParaRPr lang="en-AU" dirty="0">
              <a:solidFill>
                <a:srgbClr val="000000"/>
              </a:solidFill>
              <a:latin typeface="Arial"/>
            </a:endParaRPr>
          </a:p>
          <a:p>
            <a:pPr lvl="0"/>
            <a:endParaRPr lang="en-AU" dirty="0">
              <a:solidFill>
                <a:srgbClr val="000000"/>
              </a:solidFill>
              <a:latin typeface="Arial"/>
            </a:endParaRPr>
          </a:p>
        </p:txBody>
      </p:sp>
      <p:pic>
        <p:nvPicPr>
          <p:cNvPr id="2050" name="Picture 2" descr="F:\Coonardoo Mona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005" y="3789040"/>
            <a:ext cx="1945067" cy="28916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20072" y="5517232"/>
            <a:ext cx="2934590" cy="584775"/>
          </a:xfrm>
          <a:prstGeom prst="rect">
            <a:avLst/>
          </a:prstGeom>
          <a:noFill/>
        </p:spPr>
        <p:txBody>
          <a:bodyPr wrap="square" rtlCol="0">
            <a:spAutoFit/>
          </a:bodyPr>
          <a:lstStyle/>
          <a:p>
            <a:r>
              <a:rPr lang="en-AU" sz="1600" dirty="0" smtClean="0"/>
              <a:t>Cover of first edition published by Jonathan Cape, London, 1929</a:t>
            </a:r>
            <a:endParaRPr lang="en-AU" sz="1600" dirty="0"/>
          </a:p>
        </p:txBody>
      </p:sp>
    </p:spTree>
    <p:extLst>
      <p:ext uri="{BB962C8B-B14F-4D97-AF65-F5344CB8AC3E}">
        <p14:creationId xmlns:p14="http://schemas.microsoft.com/office/powerpoint/2010/main" val="9589214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294305"/>
          </a:xfrm>
          <a:prstGeom prst="rect">
            <a:avLst/>
          </a:prstGeom>
        </p:spPr>
        <p:txBody>
          <a:bodyPr wrap="square">
            <a:spAutoFit/>
          </a:bodyPr>
          <a:lstStyle/>
          <a:p>
            <a:r>
              <a:rPr lang="en-AU" i="1" dirty="0" err="1">
                <a:solidFill>
                  <a:srgbClr val="000000"/>
                </a:solidFill>
                <a:latin typeface="Arial"/>
              </a:rPr>
              <a:t>Coonardoo</a:t>
            </a:r>
            <a:r>
              <a:rPr lang="en-AU" dirty="0">
                <a:solidFill>
                  <a:srgbClr val="000000"/>
                </a:solidFill>
                <a:latin typeface="Arial"/>
              </a:rPr>
              <a:t> tells the story of life on </a:t>
            </a:r>
            <a:r>
              <a:rPr lang="en-AU" dirty="0" err="1" smtClean="0">
                <a:solidFill>
                  <a:srgbClr val="000000"/>
                </a:solidFill>
                <a:latin typeface="Arial"/>
              </a:rPr>
              <a:t>Wytaliba</a:t>
            </a:r>
            <a:r>
              <a:rPr lang="en-AU" dirty="0">
                <a:solidFill>
                  <a:srgbClr val="000000"/>
                </a:solidFill>
                <a:latin typeface="Arial"/>
              </a:rPr>
              <a:t>, a </a:t>
            </a:r>
            <a:r>
              <a:rPr lang="en-AU" dirty="0" smtClean="0">
                <a:solidFill>
                  <a:srgbClr val="000000"/>
                </a:solidFill>
                <a:latin typeface="Arial"/>
              </a:rPr>
              <a:t>cattle station </a:t>
            </a:r>
            <a:r>
              <a:rPr lang="en-AU" dirty="0">
                <a:solidFill>
                  <a:srgbClr val="000000"/>
                </a:solidFill>
                <a:latin typeface="Arial"/>
              </a:rPr>
              <a:t>in the outback of </a:t>
            </a:r>
            <a:r>
              <a:rPr lang="en-AU" dirty="0" smtClean="0">
                <a:solidFill>
                  <a:srgbClr val="000000"/>
                </a:solidFill>
                <a:latin typeface="Arial"/>
              </a:rPr>
              <a:t>Western Australia. </a:t>
            </a:r>
            <a:r>
              <a:rPr lang="en-AU" dirty="0">
                <a:solidFill>
                  <a:srgbClr val="000000"/>
                </a:solidFill>
                <a:latin typeface="Arial"/>
              </a:rPr>
              <a:t>It deals with the relationship between </a:t>
            </a:r>
            <a:r>
              <a:rPr lang="en-AU" dirty="0" smtClean="0">
                <a:solidFill>
                  <a:srgbClr val="000000"/>
                </a:solidFill>
                <a:latin typeface="Arial"/>
              </a:rPr>
              <a:t>three </a:t>
            </a:r>
            <a:r>
              <a:rPr lang="en-AU" dirty="0">
                <a:solidFill>
                  <a:srgbClr val="000000"/>
                </a:solidFill>
                <a:latin typeface="Arial"/>
              </a:rPr>
              <a:t>central </a:t>
            </a:r>
            <a:r>
              <a:rPr lang="en-AU" dirty="0" smtClean="0">
                <a:solidFill>
                  <a:srgbClr val="000000"/>
                </a:solidFill>
                <a:latin typeface="Arial"/>
              </a:rPr>
              <a:t>characters</a:t>
            </a:r>
            <a:r>
              <a:rPr lang="en-AU" dirty="0">
                <a:solidFill>
                  <a:srgbClr val="000000"/>
                </a:solidFill>
                <a:latin typeface="Arial"/>
              </a:rPr>
              <a:t>:</a:t>
            </a:r>
            <a:endParaRPr lang="en-AU" dirty="0" smtClean="0">
              <a:solidFill>
                <a:srgbClr val="000000"/>
              </a:solidFill>
              <a:latin typeface="Arial"/>
            </a:endParaRPr>
          </a:p>
          <a:p>
            <a:endParaRPr lang="en-AU" dirty="0">
              <a:solidFill>
                <a:srgbClr val="000000"/>
              </a:solidFill>
              <a:latin typeface="Arial"/>
            </a:endParaRPr>
          </a:p>
          <a:p>
            <a:pPr marL="285750" indent="-285750">
              <a:buFont typeface="Arial" panose="020B0604020202020204" pitchFamily="34" charset="0"/>
              <a:buChar char="•"/>
            </a:pPr>
            <a:r>
              <a:rPr lang="en-AU" dirty="0">
                <a:solidFill>
                  <a:srgbClr val="000000"/>
                </a:solidFill>
                <a:latin typeface="Arial"/>
              </a:rPr>
              <a:t>the station owner, Bessie </a:t>
            </a:r>
            <a:r>
              <a:rPr lang="en-AU" dirty="0" smtClean="0">
                <a:solidFill>
                  <a:srgbClr val="000000"/>
                </a:solidFill>
                <a:latin typeface="Arial"/>
              </a:rPr>
              <a:t>Watt</a:t>
            </a:r>
            <a:endParaRPr lang="en-AU" dirty="0">
              <a:solidFill>
                <a:srgbClr val="000000"/>
              </a:solidFill>
              <a:latin typeface="Arial"/>
            </a:endParaRPr>
          </a:p>
          <a:p>
            <a:pPr marL="285750" indent="-285750">
              <a:buFont typeface="Arial" panose="020B0604020202020204" pitchFamily="34" charset="0"/>
              <a:buChar char="•"/>
            </a:pPr>
            <a:r>
              <a:rPr lang="en-AU" dirty="0">
                <a:solidFill>
                  <a:srgbClr val="000000"/>
                </a:solidFill>
                <a:latin typeface="Arial"/>
              </a:rPr>
              <a:t>her son Hughie</a:t>
            </a:r>
          </a:p>
          <a:p>
            <a:pPr marL="285750" indent="-285750">
              <a:buFont typeface="Arial" panose="020B0604020202020204" pitchFamily="34" charset="0"/>
              <a:buChar char="•"/>
            </a:pPr>
            <a:r>
              <a:rPr lang="en-AU" dirty="0" smtClean="0">
                <a:solidFill>
                  <a:srgbClr val="000000"/>
                </a:solidFill>
                <a:latin typeface="Arial"/>
              </a:rPr>
              <a:t>an Aboriginal girl, </a:t>
            </a:r>
            <a:r>
              <a:rPr lang="en-AU" dirty="0" err="1" smtClean="0">
                <a:solidFill>
                  <a:srgbClr val="000000"/>
                </a:solidFill>
                <a:latin typeface="Arial"/>
              </a:rPr>
              <a:t>Coonardoo</a:t>
            </a:r>
            <a:r>
              <a:rPr lang="en-AU" dirty="0" smtClean="0">
                <a:solidFill>
                  <a:srgbClr val="000000"/>
                </a:solidFill>
                <a:latin typeface="Arial"/>
              </a:rPr>
              <a:t>, </a:t>
            </a:r>
            <a:r>
              <a:rPr lang="en-AU" dirty="0">
                <a:solidFill>
                  <a:srgbClr val="000000"/>
                </a:solidFill>
                <a:latin typeface="Arial"/>
              </a:rPr>
              <a:t>whom Mrs Bessie and Hughie both see as special for different reasons</a:t>
            </a:r>
            <a:r>
              <a:rPr lang="en-AU" dirty="0" smtClean="0">
                <a:solidFill>
                  <a:srgbClr val="000000"/>
                </a:solidFill>
                <a:latin typeface="Arial"/>
              </a:rPr>
              <a:t>.</a:t>
            </a:r>
          </a:p>
          <a:p>
            <a:endParaRPr lang="en-AU" dirty="0">
              <a:solidFill>
                <a:srgbClr val="000000"/>
              </a:solidFill>
              <a:latin typeface="Arial"/>
            </a:endParaRPr>
          </a:p>
          <a:p>
            <a:r>
              <a:rPr lang="en-AU" dirty="0" smtClean="0">
                <a:solidFill>
                  <a:srgbClr val="000000"/>
                </a:solidFill>
                <a:latin typeface="Arial"/>
              </a:rPr>
              <a:t>One night Hughie </a:t>
            </a:r>
            <a:r>
              <a:rPr lang="en-AU" dirty="0">
                <a:solidFill>
                  <a:srgbClr val="000000"/>
                </a:solidFill>
                <a:latin typeface="Arial"/>
              </a:rPr>
              <a:t>and </a:t>
            </a:r>
            <a:r>
              <a:rPr lang="en-AU" dirty="0" err="1">
                <a:solidFill>
                  <a:srgbClr val="000000"/>
                </a:solidFill>
                <a:latin typeface="Arial"/>
              </a:rPr>
              <a:t>Coonardoo</a:t>
            </a:r>
            <a:r>
              <a:rPr lang="en-AU" dirty="0">
                <a:solidFill>
                  <a:srgbClr val="000000"/>
                </a:solidFill>
                <a:latin typeface="Arial"/>
              </a:rPr>
              <a:t> </a:t>
            </a:r>
            <a:r>
              <a:rPr lang="en-AU" dirty="0" smtClean="0">
                <a:solidFill>
                  <a:srgbClr val="000000"/>
                </a:solidFill>
                <a:latin typeface="Arial"/>
              </a:rPr>
              <a:t>have </a:t>
            </a:r>
            <a:r>
              <a:rPr lang="en-AU" dirty="0">
                <a:solidFill>
                  <a:srgbClr val="000000"/>
                </a:solidFill>
                <a:latin typeface="Arial"/>
              </a:rPr>
              <a:t>sexual </a:t>
            </a:r>
            <a:r>
              <a:rPr lang="en-AU" dirty="0" smtClean="0">
                <a:solidFill>
                  <a:srgbClr val="000000"/>
                </a:solidFill>
                <a:latin typeface="Arial"/>
              </a:rPr>
              <a:t>intercourse </a:t>
            </a:r>
            <a:r>
              <a:rPr lang="en-AU" dirty="0">
                <a:solidFill>
                  <a:srgbClr val="000000"/>
                </a:solidFill>
                <a:latin typeface="Arial"/>
              </a:rPr>
              <a:t>based on their love for each other which is necessarily fraught and results, perhaps inevitably, in sadness and tragedy.</a:t>
            </a:r>
          </a:p>
          <a:p>
            <a:endParaRPr lang="en-AU" dirty="0" smtClean="0">
              <a:solidFill>
                <a:srgbClr val="000000"/>
              </a:solidFill>
              <a:latin typeface="Arial"/>
            </a:endParaRPr>
          </a:p>
          <a:p>
            <a:r>
              <a:rPr lang="en-AU" dirty="0" smtClean="0">
                <a:solidFill>
                  <a:srgbClr val="000000"/>
                </a:solidFill>
                <a:latin typeface="Arial"/>
              </a:rPr>
              <a:t>A </a:t>
            </a:r>
            <a:r>
              <a:rPr lang="en-AU" dirty="0">
                <a:solidFill>
                  <a:srgbClr val="000000"/>
                </a:solidFill>
                <a:latin typeface="Arial"/>
              </a:rPr>
              <a:t>number of writers including Clare </a:t>
            </a:r>
            <a:r>
              <a:rPr lang="en-AU" dirty="0" err="1">
                <a:solidFill>
                  <a:srgbClr val="000000"/>
                </a:solidFill>
                <a:latin typeface="Arial"/>
              </a:rPr>
              <a:t>Corbould</a:t>
            </a:r>
            <a:r>
              <a:rPr lang="en-AU" dirty="0">
                <a:solidFill>
                  <a:srgbClr val="000000"/>
                </a:solidFill>
                <a:latin typeface="Arial"/>
              </a:rPr>
              <a:t> have questioned the complacent assumption of </a:t>
            </a:r>
            <a:r>
              <a:rPr lang="en-AU" i="1" dirty="0" err="1">
                <a:solidFill>
                  <a:srgbClr val="000000"/>
                </a:solidFill>
                <a:latin typeface="Arial"/>
              </a:rPr>
              <a:t>Coonardoo</a:t>
            </a:r>
            <a:r>
              <a:rPr lang="en-AU" dirty="0" err="1">
                <a:solidFill>
                  <a:srgbClr val="000000"/>
                </a:solidFill>
                <a:latin typeface="Arial"/>
              </a:rPr>
              <a:t>'s</a:t>
            </a:r>
            <a:r>
              <a:rPr lang="en-AU" dirty="0">
                <a:solidFill>
                  <a:srgbClr val="000000"/>
                </a:solidFill>
                <a:latin typeface="Arial"/>
              </a:rPr>
              <a:t> status as a radical text</a:t>
            </a:r>
            <a:r>
              <a:rPr lang="en-AU" dirty="0" smtClean="0">
                <a:solidFill>
                  <a:srgbClr val="000000"/>
                </a:solidFill>
                <a:latin typeface="Arial"/>
              </a:rPr>
              <a:t>.</a:t>
            </a:r>
          </a:p>
          <a:p>
            <a:endParaRPr lang="en-AU" dirty="0">
              <a:solidFill>
                <a:srgbClr val="000000"/>
              </a:solidFill>
              <a:latin typeface="Arial"/>
            </a:endParaRPr>
          </a:p>
          <a:p>
            <a:r>
              <a:rPr lang="en-AU" dirty="0" smtClean="0">
                <a:solidFill>
                  <a:srgbClr val="000000"/>
                </a:solidFill>
                <a:latin typeface="Arial"/>
              </a:rPr>
              <a:t>“</a:t>
            </a:r>
            <a:r>
              <a:rPr lang="en-AU" i="1" dirty="0" err="1" smtClean="0">
                <a:solidFill>
                  <a:srgbClr val="000000"/>
                </a:solidFill>
                <a:latin typeface="Arial"/>
              </a:rPr>
              <a:t>Coonardoo</a:t>
            </a:r>
            <a:r>
              <a:rPr lang="en-AU" dirty="0" smtClean="0">
                <a:solidFill>
                  <a:srgbClr val="000000"/>
                </a:solidFill>
                <a:latin typeface="Arial"/>
              </a:rPr>
              <a:t>…reinscribes </a:t>
            </a:r>
            <a:r>
              <a:rPr lang="en-AU" dirty="0" smtClean="0">
                <a:solidFill>
                  <a:srgbClr val="000000"/>
                </a:solidFill>
                <a:latin typeface="Arial"/>
              </a:rPr>
              <a:t>notions of race and racial and gender hierarchies which were dominant in the </a:t>
            </a:r>
            <a:r>
              <a:rPr lang="en-AU" dirty="0" smtClean="0">
                <a:solidFill>
                  <a:srgbClr val="000000"/>
                </a:solidFill>
                <a:latin typeface="Arial"/>
              </a:rPr>
              <a:t>1920s” </a:t>
            </a:r>
            <a:r>
              <a:rPr lang="en-AU" dirty="0" smtClean="0">
                <a:solidFill>
                  <a:srgbClr val="000000"/>
                </a:solidFill>
                <a:latin typeface="Arial"/>
              </a:rPr>
              <a:t>(p.416).</a:t>
            </a:r>
            <a:endParaRPr lang="en-AU" dirty="0">
              <a:solidFill>
                <a:srgbClr val="000000"/>
              </a:solidFill>
              <a:latin typeface="Arial"/>
            </a:endParaRPr>
          </a:p>
          <a:p>
            <a:endParaRPr lang="en-AU" dirty="0" smtClean="0">
              <a:solidFill>
                <a:srgbClr val="000000"/>
              </a:solidFill>
              <a:latin typeface="Arial"/>
            </a:endParaRPr>
          </a:p>
          <a:p>
            <a:r>
              <a:rPr lang="en-AU" dirty="0" smtClean="0">
                <a:solidFill>
                  <a:srgbClr val="000000"/>
                </a:solidFill>
                <a:latin typeface="Arial"/>
              </a:rPr>
              <a:t>For </a:t>
            </a:r>
            <a:r>
              <a:rPr lang="en-AU" dirty="0" err="1">
                <a:solidFill>
                  <a:srgbClr val="000000"/>
                </a:solidFill>
                <a:latin typeface="Arial"/>
              </a:rPr>
              <a:t>Corbould</a:t>
            </a:r>
            <a:r>
              <a:rPr lang="en-AU" dirty="0">
                <a:solidFill>
                  <a:srgbClr val="000000"/>
                </a:solidFill>
                <a:latin typeface="Arial"/>
              </a:rPr>
              <a:t> Prichard was too influenced by racist stereotypes to ever have written a truly radical text </a:t>
            </a:r>
            <a:r>
              <a:rPr lang="en-AU" dirty="0" smtClean="0">
                <a:solidFill>
                  <a:srgbClr val="000000"/>
                </a:solidFill>
                <a:latin typeface="Arial"/>
              </a:rPr>
              <a:t>(This raises </a:t>
            </a:r>
            <a:r>
              <a:rPr lang="en-AU" dirty="0">
                <a:solidFill>
                  <a:srgbClr val="000000"/>
                </a:solidFill>
                <a:latin typeface="Arial"/>
              </a:rPr>
              <a:t>the question of who </a:t>
            </a:r>
            <a:r>
              <a:rPr lang="en-AU" i="1" dirty="0">
                <a:solidFill>
                  <a:srgbClr val="000000"/>
                </a:solidFill>
                <a:latin typeface="Arial"/>
              </a:rPr>
              <a:t>can</a:t>
            </a:r>
            <a:r>
              <a:rPr lang="en-AU" dirty="0">
                <a:solidFill>
                  <a:srgbClr val="000000"/>
                </a:solidFill>
                <a:latin typeface="Arial"/>
              </a:rPr>
              <a:t> escape their ideologies) .</a:t>
            </a:r>
          </a:p>
          <a:p>
            <a:endParaRPr lang="en-AU" dirty="0" smtClean="0">
              <a:solidFill>
                <a:srgbClr val="000000"/>
              </a:solidFill>
              <a:latin typeface="Arial"/>
            </a:endParaRPr>
          </a:p>
          <a:p>
            <a:r>
              <a:rPr lang="en-AU" dirty="0" smtClean="0">
                <a:solidFill>
                  <a:srgbClr val="000000"/>
                </a:solidFill>
                <a:latin typeface="Arial"/>
              </a:rPr>
              <a:t>Vijay </a:t>
            </a:r>
            <a:r>
              <a:rPr lang="en-AU" dirty="0">
                <a:solidFill>
                  <a:srgbClr val="000000"/>
                </a:solidFill>
                <a:latin typeface="Arial"/>
              </a:rPr>
              <a:t>Mishra </a:t>
            </a:r>
            <a:r>
              <a:rPr lang="en-AU" dirty="0" smtClean="0">
                <a:solidFill>
                  <a:srgbClr val="000000"/>
                </a:solidFill>
                <a:latin typeface="Arial"/>
              </a:rPr>
              <a:t>(1987) raises </a:t>
            </a:r>
            <a:r>
              <a:rPr lang="en-AU" dirty="0">
                <a:solidFill>
                  <a:srgbClr val="000000"/>
                </a:solidFill>
                <a:latin typeface="Arial"/>
              </a:rPr>
              <a:t>another interesting problem -- that of form. Does the fact that </a:t>
            </a:r>
            <a:r>
              <a:rPr lang="en-AU" i="1" dirty="0" err="1">
                <a:solidFill>
                  <a:srgbClr val="000000"/>
                </a:solidFill>
                <a:latin typeface="Arial"/>
              </a:rPr>
              <a:t>Coonardoo</a:t>
            </a:r>
            <a:r>
              <a:rPr lang="en-AU" dirty="0">
                <a:solidFill>
                  <a:srgbClr val="000000"/>
                </a:solidFill>
                <a:latin typeface="Arial"/>
              </a:rPr>
              <a:t> is a romance preclude a radical resolution to the novel?</a:t>
            </a:r>
          </a:p>
          <a:p>
            <a:r>
              <a:rPr lang="en-AU" dirty="0">
                <a:solidFill>
                  <a:srgbClr val="000000"/>
                </a:solidFill>
                <a:latin typeface="Arial"/>
              </a:rPr>
              <a:t>Mishra also points out that "</a:t>
            </a:r>
            <a:r>
              <a:rPr lang="en-AU" i="1" dirty="0" err="1">
                <a:solidFill>
                  <a:srgbClr val="000000"/>
                </a:solidFill>
                <a:latin typeface="Arial"/>
              </a:rPr>
              <a:t>Coonardoo</a:t>
            </a:r>
            <a:r>
              <a:rPr lang="en-AU" dirty="0">
                <a:solidFill>
                  <a:srgbClr val="000000"/>
                </a:solidFill>
                <a:latin typeface="Arial"/>
              </a:rPr>
              <a:t> in 1929 is not the same </a:t>
            </a:r>
            <a:r>
              <a:rPr lang="en-AU" dirty="0" smtClean="0">
                <a:solidFill>
                  <a:srgbClr val="000000"/>
                </a:solidFill>
                <a:latin typeface="Arial"/>
              </a:rPr>
              <a:t>text as</a:t>
            </a:r>
            <a:r>
              <a:rPr lang="en-AU" dirty="0">
                <a:solidFill>
                  <a:srgbClr val="000000"/>
                </a:solidFill>
                <a:latin typeface="Arial"/>
              </a:rPr>
              <a:t> </a:t>
            </a:r>
            <a:r>
              <a:rPr lang="en-AU" i="1" dirty="0" err="1">
                <a:solidFill>
                  <a:srgbClr val="000000"/>
                </a:solidFill>
                <a:latin typeface="Arial"/>
              </a:rPr>
              <a:t>Coonardoo</a:t>
            </a:r>
            <a:r>
              <a:rPr lang="en-AU" dirty="0">
                <a:solidFill>
                  <a:srgbClr val="000000"/>
                </a:solidFill>
                <a:latin typeface="Arial"/>
              </a:rPr>
              <a:t> in 1988" -- nor indeed </a:t>
            </a:r>
            <a:r>
              <a:rPr lang="en-AU" dirty="0" smtClean="0">
                <a:solidFill>
                  <a:srgbClr val="000000"/>
                </a:solidFill>
                <a:latin typeface="Arial"/>
              </a:rPr>
              <a:t>2014.</a:t>
            </a:r>
            <a:endParaRPr lang="en-AU" dirty="0">
              <a:solidFill>
                <a:srgbClr val="000000"/>
              </a:solidFill>
              <a:latin typeface="Arial"/>
            </a:endParaRPr>
          </a:p>
          <a:p>
            <a:r>
              <a:rPr lang="en-AU" dirty="0">
                <a:solidFill>
                  <a:srgbClr val="000000"/>
                </a:solidFill>
                <a:latin typeface="Arial"/>
              </a:rPr>
              <a:t> </a:t>
            </a:r>
            <a:endParaRPr lang="en-AU" b="0" i="0" dirty="0">
              <a:solidFill>
                <a:srgbClr val="000000"/>
              </a:solidFill>
              <a:effectLst/>
              <a:latin typeface="Arial"/>
            </a:endParaRPr>
          </a:p>
        </p:txBody>
      </p:sp>
    </p:spTree>
    <p:extLst>
      <p:ext uri="{BB962C8B-B14F-4D97-AF65-F5344CB8AC3E}">
        <p14:creationId xmlns:p14="http://schemas.microsoft.com/office/powerpoint/2010/main" val="7988682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324535"/>
          </a:xfrm>
          <a:prstGeom prst="rect">
            <a:avLst/>
          </a:prstGeom>
        </p:spPr>
        <p:txBody>
          <a:bodyPr wrap="square">
            <a:spAutoFit/>
          </a:bodyPr>
          <a:lstStyle/>
          <a:p>
            <a:r>
              <a:rPr lang="en-AU" b="1" dirty="0" err="1" smtClean="0">
                <a:latin typeface="Arial Unicode MS" panose="020B0604020202020204" pitchFamily="34" charset="-128"/>
                <a:ea typeface="Arial Unicode MS" panose="020B0604020202020204" pitchFamily="34" charset="-128"/>
                <a:cs typeface="Arial Unicode MS" panose="020B0604020202020204" pitchFamily="34" charset="-128"/>
              </a:rPr>
              <a:t>Mudrooroo</a:t>
            </a:r>
            <a:endParaRPr lang="en-AU" b="1"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a:p>
            <a:r>
              <a:rPr lang="en-AU" sz="1600" b="1" i="1" dirty="0" err="1">
                <a:latin typeface="Arial Unicode MS" panose="020B0604020202020204" pitchFamily="34" charset="-128"/>
                <a:ea typeface="Arial Unicode MS" panose="020B0604020202020204" pitchFamily="34" charset="-128"/>
                <a:cs typeface="Arial Unicode MS" panose="020B0604020202020204" pitchFamily="34" charset="-128"/>
              </a:rPr>
              <a:t>Mudrooroo</a:t>
            </a:r>
            <a:r>
              <a:rPr lang="en-AU" sz="1600" b="1" i="1" dirty="0">
                <a:latin typeface="Arial Unicode MS" panose="020B0604020202020204" pitchFamily="34" charset="-128"/>
                <a:ea typeface="Arial Unicode MS" panose="020B0604020202020204" pitchFamily="34" charset="-128"/>
                <a:cs typeface="Arial Unicode MS" panose="020B0604020202020204" pitchFamily="34" charset="-128"/>
              </a:rPr>
              <a:t> was born at East </a:t>
            </a:r>
            <a:r>
              <a:rPr lang="en-AU" sz="1600" b="1" i="1" dirty="0" err="1">
                <a:latin typeface="Arial Unicode MS" panose="020B0604020202020204" pitchFamily="34" charset="-128"/>
                <a:ea typeface="Arial Unicode MS" panose="020B0604020202020204" pitchFamily="34" charset="-128"/>
                <a:cs typeface="Arial Unicode MS" panose="020B0604020202020204" pitchFamily="34" charset="-128"/>
              </a:rPr>
              <a:t>Cubelling</a:t>
            </a:r>
            <a:r>
              <a:rPr lang="en-AU" sz="1600" b="1" i="1" dirty="0">
                <a:latin typeface="Arial Unicode MS" panose="020B0604020202020204" pitchFamily="34" charset="-128"/>
                <a:ea typeface="Arial Unicode MS" panose="020B0604020202020204" pitchFamily="34" charset="-128"/>
                <a:cs typeface="Arial Unicode MS" panose="020B0604020202020204" pitchFamily="34" charset="-128"/>
              </a:rPr>
              <a:t> (near Narrogin) in Western Australia. At the age of nine he was placed in a Catholic orphanage, where he lived until he was sixteen. He spent a year in Fremantle Prison, then lived for a time in the home of </a:t>
            </a:r>
            <a:r>
              <a:rPr lang="en-AU" sz="1600" b="1" i="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hlinkClick r:id="rId2"/>
              </a:rPr>
              <a:t>Mary Durack </a:t>
            </a:r>
            <a:r>
              <a:rPr lang="en-AU" sz="1600" b="1" i="1"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en-AU" sz="1600" b="1" i="1" dirty="0">
                <a:latin typeface="Arial Unicode MS" panose="020B0604020202020204" pitchFamily="34" charset="-128"/>
                <a:ea typeface="Arial Unicode MS" panose="020B0604020202020204" pitchFamily="34" charset="-128"/>
                <a:cs typeface="Arial Unicode MS" panose="020B0604020202020204" pitchFamily="34" charset="-128"/>
              </a:rPr>
              <a:t>q.v.). She was later to write the foreword to his novel, Wild Cat Falling , published in 1965 and </a:t>
            </a:r>
            <a:r>
              <a:rPr lang="en-AU" sz="1600" b="1" i="1" dirty="0" smtClean="0">
                <a:latin typeface="Arial Unicode MS" panose="020B0604020202020204" pitchFamily="34" charset="-128"/>
                <a:ea typeface="Arial Unicode MS" panose="020B0604020202020204" pitchFamily="34" charset="-128"/>
                <a:cs typeface="Arial Unicode MS" panose="020B0604020202020204" pitchFamily="34" charset="-128"/>
              </a:rPr>
              <a:t>acclaimed </a:t>
            </a:r>
            <a:r>
              <a:rPr lang="en-AU" sz="1600" b="1" i="1" dirty="0">
                <a:latin typeface="Arial Unicode MS" panose="020B0604020202020204" pitchFamily="34" charset="-128"/>
                <a:ea typeface="Arial Unicode MS" panose="020B0604020202020204" pitchFamily="34" charset="-128"/>
                <a:cs typeface="Arial Unicode MS" panose="020B0604020202020204" pitchFamily="34" charset="-128"/>
              </a:rPr>
              <a:t>as the first novel by an indigenous Australian.</a:t>
            </a:r>
          </a:p>
          <a:p>
            <a:endParaRPr lang="en-AU" sz="1600" i="1"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AU" sz="1600" i="1" dirty="0">
                <a:latin typeface="Arial Unicode MS" panose="020B0604020202020204" pitchFamily="34" charset="-128"/>
                <a:ea typeface="Arial Unicode MS" panose="020B0604020202020204" pitchFamily="34" charset="-128"/>
                <a:cs typeface="Arial Unicode MS" panose="020B0604020202020204" pitchFamily="34" charset="-128"/>
              </a:rPr>
              <a:t>After moving to Melbourne in 1958, he travelled in Thailand, Malaysia and India. He spent some years in India as a Buddhist monk, then returned to work at Monash University and study at Melbourne University. In 1988, he changed his name from Colin Johnson to </a:t>
            </a:r>
            <a:r>
              <a:rPr lang="en-AU" sz="1600" i="1" dirty="0" err="1">
                <a:latin typeface="Arial Unicode MS" panose="020B0604020202020204" pitchFamily="34" charset="-128"/>
                <a:ea typeface="Arial Unicode MS" panose="020B0604020202020204" pitchFamily="34" charset="-128"/>
                <a:cs typeface="Arial Unicode MS" panose="020B0604020202020204" pitchFamily="34" charset="-128"/>
              </a:rPr>
              <a:t>Mudrooroo</a:t>
            </a:r>
            <a:r>
              <a:rPr lang="en-AU" sz="1600" i="1" dirty="0">
                <a:latin typeface="Arial Unicode MS" panose="020B0604020202020204" pitchFamily="34" charset="-128"/>
                <a:ea typeface="Arial Unicode MS" panose="020B0604020202020204" pitchFamily="34" charset="-128"/>
                <a:cs typeface="Arial Unicode MS" panose="020B0604020202020204" pitchFamily="34" charset="-128"/>
              </a:rPr>
              <a:t>.</a:t>
            </a:r>
          </a:p>
          <a:p>
            <a:endParaRPr lang="en-AU" sz="1600" i="1"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AU" sz="1600" i="1" dirty="0">
                <a:latin typeface="Arial Unicode MS" panose="020B0604020202020204" pitchFamily="34" charset="-128"/>
                <a:ea typeface="Arial Unicode MS" panose="020B0604020202020204" pitchFamily="34" charset="-128"/>
                <a:cs typeface="Arial Unicode MS" panose="020B0604020202020204" pitchFamily="34" charset="-128"/>
              </a:rPr>
              <a:t>In the 1990s he held a number of academic positions, which often involved teaching courses in Aboriginal literature. These positions included Visiting Associate Professor at Bond University, Lecturer at the University of Queensland, and Tutor and Writer-in-Residence at Murdoch University. Active in promoting Aboriginal culture in the wider community, </a:t>
            </a:r>
            <a:r>
              <a:rPr lang="en-AU" sz="1600" i="1" dirty="0" err="1">
                <a:latin typeface="Arial Unicode MS" panose="020B0604020202020204" pitchFamily="34" charset="-128"/>
                <a:ea typeface="Arial Unicode MS" panose="020B0604020202020204" pitchFamily="34" charset="-128"/>
                <a:cs typeface="Arial Unicode MS" panose="020B0604020202020204" pitchFamily="34" charset="-128"/>
              </a:rPr>
              <a:t>Mudrooroo</a:t>
            </a:r>
            <a:r>
              <a:rPr lang="en-AU" sz="1600" i="1" dirty="0">
                <a:latin typeface="Arial Unicode MS" panose="020B0604020202020204" pitchFamily="34" charset="-128"/>
                <a:ea typeface="Arial Unicode MS" panose="020B0604020202020204" pitchFamily="34" charset="-128"/>
                <a:cs typeface="Arial Unicode MS" panose="020B0604020202020204" pitchFamily="34" charset="-128"/>
              </a:rPr>
              <a:t> co-founded the Aboriginal Writers, Oral Literature and Dramatists' Association </a:t>
            </a:r>
            <a:r>
              <a:rPr lang="en-AU" sz="1600" i="1" dirty="0" smtClean="0">
                <a:latin typeface="Arial Unicode MS" panose="020B0604020202020204" pitchFamily="34" charset="-128"/>
                <a:ea typeface="Arial Unicode MS" panose="020B0604020202020204" pitchFamily="34" charset="-128"/>
                <a:cs typeface="Arial Unicode MS" panose="020B0604020202020204" pitchFamily="34" charset="-128"/>
              </a:rPr>
              <a:t>with</a:t>
            </a:r>
            <a:r>
              <a:rPr lang="en-AU" sz="1600" i="1" dirty="0">
                <a:solidFill>
                  <a:srgbClr val="000000"/>
                </a:solidFill>
                <a:latin typeface="Arial"/>
              </a:rPr>
              <a:t>  </a:t>
            </a:r>
            <a:r>
              <a:rPr lang="en-AU" sz="1600" i="1" dirty="0">
                <a:latin typeface="Arial"/>
                <a:hlinkClick r:id="rId3"/>
              </a:rPr>
              <a:t>Jack Davis</a:t>
            </a:r>
            <a:r>
              <a:rPr lang="en-AU" sz="1600" i="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600" i="1" dirty="0">
                <a:latin typeface="Arial Unicode MS" panose="020B0604020202020204" pitchFamily="34" charset="-128"/>
                <a:ea typeface="Arial Unicode MS" panose="020B0604020202020204" pitchFamily="34" charset="-128"/>
                <a:cs typeface="Arial Unicode MS" panose="020B0604020202020204" pitchFamily="34" charset="-128"/>
              </a:rPr>
              <a:t>q.v.), and has also served on the Aboriginal Arts Unit committee of the Australia Council</a:t>
            </a:r>
            <a:r>
              <a:rPr lang="en-AU" sz="1600" i="1"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endParaRPr lang="en-AU" sz="1600" i="1"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sz="1600" i="1"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sz="1600" i="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026" name="Picture 2" descr="F:\Mudrooro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3534" y="4653136"/>
            <a:ext cx="1525964" cy="1956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537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0"/>
            <a:ext cx="8928992" cy="4247317"/>
          </a:xfrm>
          <a:prstGeom prst="rect">
            <a:avLst/>
          </a:prstGeom>
        </p:spPr>
        <p:txBody>
          <a:bodyPr wrap="square">
            <a:spAutoFit/>
          </a:bodyPr>
          <a:lstStyle/>
          <a:p>
            <a:r>
              <a:rPr lang="en-AU" dirty="0" smtClean="0"/>
              <a:t>Prior to the publication of the first book of poetry by an Aborigine, </a:t>
            </a:r>
            <a:r>
              <a:rPr lang="en-AU" dirty="0" err="1" smtClean="0"/>
              <a:t>Oodgeroo</a:t>
            </a:r>
            <a:r>
              <a:rPr lang="en-AU" dirty="0" smtClean="0"/>
              <a:t> </a:t>
            </a:r>
            <a:r>
              <a:rPr lang="en-AU" dirty="0" err="1" smtClean="0"/>
              <a:t>Noonuccal's</a:t>
            </a:r>
            <a:r>
              <a:rPr lang="en-AU" dirty="0" smtClean="0"/>
              <a:t> </a:t>
            </a:r>
          </a:p>
          <a:p>
            <a:r>
              <a:rPr lang="en-AU" i="1" dirty="0" smtClean="0"/>
              <a:t>We Are Going  </a:t>
            </a:r>
            <a:r>
              <a:rPr lang="en-AU" dirty="0" smtClean="0"/>
              <a:t>(1964) and the first Aboriginal novel, </a:t>
            </a:r>
            <a:r>
              <a:rPr lang="en-AU" dirty="0" err="1" smtClean="0"/>
              <a:t>Mudrooroo's</a:t>
            </a:r>
            <a:r>
              <a:rPr lang="en-AU" dirty="0" smtClean="0"/>
              <a:t> </a:t>
            </a:r>
            <a:r>
              <a:rPr lang="en-AU" i="1" dirty="0" smtClean="0"/>
              <a:t>Wild Cat Falling  </a:t>
            </a:r>
            <a:r>
              <a:rPr lang="en-AU" dirty="0" smtClean="0"/>
              <a:t>(1965), there had been only fragmentary and occasional publication of writing by Aboriginal people. Examples include  writing published in the left-wing journal  </a:t>
            </a:r>
            <a:r>
              <a:rPr lang="en-AU" i="1" dirty="0" smtClean="0"/>
              <a:t>Realist Writer  </a:t>
            </a:r>
            <a:r>
              <a:rPr lang="en-AU" dirty="0" smtClean="0"/>
              <a:t>in 1961 and women's magazines in the 1930s. </a:t>
            </a:r>
          </a:p>
          <a:p>
            <a:endParaRPr lang="en-AU" dirty="0"/>
          </a:p>
          <a:p>
            <a:pPr algn="ctr"/>
            <a:r>
              <a:rPr lang="en-AU" dirty="0" smtClean="0">
                <a:effectLst/>
                <a:latin typeface="Arial"/>
              </a:rPr>
              <a:t>Qualification: that we know of! </a:t>
            </a:r>
          </a:p>
          <a:p>
            <a:pPr algn="ctr"/>
            <a:endParaRPr lang="en-AU" dirty="0" smtClean="0">
              <a:effectLst/>
              <a:latin typeface="Arial"/>
            </a:endParaRPr>
          </a:p>
          <a:p>
            <a:r>
              <a:rPr lang="en-AU" dirty="0" smtClean="0">
                <a:effectLst/>
                <a:latin typeface="Arial"/>
              </a:rPr>
              <a:t>For example, </a:t>
            </a:r>
            <a:r>
              <a:rPr lang="en-AU" dirty="0" smtClean="0">
                <a:effectLst/>
                <a:latin typeface="Arial"/>
                <a:hlinkClick r:id="rId2"/>
              </a:rPr>
              <a:t>David </a:t>
            </a:r>
            <a:r>
              <a:rPr lang="en-AU" dirty="0" err="1" smtClean="0">
                <a:effectLst/>
                <a:latin typeface="Arial"/>
                <a:hlinkClick r:id="rId2"/>
              </a:rPr>
              <a:t>Unaipon</a:t>
            </a:r>
            <a:r>
              <a:rPr lang="en-AU" dirty="0" err="1" smtClean="0">
                <a:effectLst/>
                <a:latin typeface="Arial"/>
              </a:rPr>
              <a:t>'s</a:t>
            </a:r>
            <a:r>
              <a:rPr lang="en-AU" dirty="0" smtClean="0">
                <a:effectLst/>
                <a:latin typeface="Arial"/>
              </a:rPr>
              <a:t> work had been published in 1930 as </a:t>
            </a:r>
            <a:r>
              <a:rPr lang="en-AU" i="1" dirty="0" smtClean="0">
                <a:effectLst/>
                <a:latin typeface="Arial"/>
              </a:rPr>
              <a:t>Myths and Legends of the Australian Aboriginals</a:t>
            </a:r>
            <a:r>
              <a:rPr lang="en-AU" dirty="0" smtClean="0">
                <a:effectLst/>
                <a:latin typeface="Arial"/>
              </a:rPr>
              <a:t>, but under the name of a white anthropologist, William Ramsay Smith. This is only the first in a line of frauds in relation to aboriginal writing and art. </a:t>
            </a:r>
          </a:p>
          <a:p>
            <a:endParaRPr lang="en-AU" dirty="0" smtClean="0">
              <a:effectLst/>
              <a:latin typeface="Arial"/>
            </a:endParaRPr>
          </a:p>
          <a:p>
            <a:r>
              <a:rPr lang="en-AU" dirty="0" smtClean="0">
                <a:effectLst/>
                <a:latin typeface="Arial"/>
              </a:rPr>
              <a:t>To what extent were other published works plagiarized from aboriginal writers?</a:t>
            </a:r>
          </a:p>
          <a:p>
            <a:endParaRPr lang="en-AU" dirty="0"/>
          </a:p>
        </p:txBody>
      </p:sp>
      <p:pic>
        <p:nvPicPr>
          <p:cNvPr id="1026" name="Picture 2" descr="F:\we are going r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796" y="4104203"/>
            <a:ext cx="1835952" cy="27757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wild cat fall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4117177"/>
            <a:ext cx="1644491" cy="27313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William Ramsay smit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6824" y="4117177"/>
            <a:ext cx="2055617" cy="2740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3415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247317"/>
          </a:xfrm>
          <a:prstGeom prst="rect">
            <a:avLst/>
          </a:prstGeom>
        </p:spPr>
        <p:txBody>
          <a:bodyPr wrap="square">
            <a:spAutoFit/>
          </a:bodyPr>
          <a:lstStyle/>
          <a:p>
            <a:pPr lvl="0"/>
            <a:r>
              <a:rPr lang="en-AU" sz="1600" b="1" i="1"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In 1996 a controversy arose over </a:t>
            </a:r>
            <a:r>
              <a:rPr lang="en-AU" sz="1600" b="1" i="1" dirty="0" err="1">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Mudrooroo's</a:t>
            </a:r>
            <a:r>
              <a:rPr lang="en-AU" sz="1600" b="1" i="1"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 public identification as an Indigenous Australian. His sister revealed that she had conducted genealogical research that found no trace of Aboriginal ancestry in the family. Extensive debate ensued about the issues of authenticity and what constitutes Aboriginal identity.</a:t>
            </a:r>
          </a:p>
          <a:p>
            <a:pPr lvl="0"/>
            <a:endParaRPr lang="en-AU" sz="1600" i="1"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0"/>
            <a:r>
              <a:rPr lang="en-AU" sz="1600" i="1"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After living for a time on Macleay Island off the coast of Brisbane, Queensland, </a:t>
            </a:r>
            <a:r>
              <a:rPr lang="en-AU" sz="1600" i="1" dirty="0" err="1">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Mudrooroo</a:t>
            </a:r>
            <a:r>
              <a:rPr lang="en-AU" sz="1600" i="1"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 left Australia in 2001 to pursue further studies in Buddhism</a:t>
            </a:r>
            <a:r>
              <a:rPr lang="en-AU" sz="1600" i="1" dirty="0" smtClean="0">
                <a:solidFill>
                  <a:prstClr val="black"/>
                </a:solidFill>
              </a:rPr>
              <a:t>.</a:t>
            </a:r>
          </a:p>
          <a:p>
            <a:pPr lvl="0"/>
            <a:endParaRPr lang="en-AU" sz="1600" i="1" dirty="0">
              <a:solidFill>
                <a:prstClr val="black"/>
              </a:solidFill>
            </a:endParaRPr>
          </a:p>
          <a:p>
            <a:pPr lvl="0"/>
            <a:r>
              <a:rPr lang="en-AU" dirty="0" err="1">
                <a:solidFill>
                  <a:srgbClr val="000000"/>
                </a:solidFill>
                <a:latin typeface="Arial"/>
              </a:rPr>
              <a:t>Mudrooroo</a:t>
            </a:r>
            <a:r>
              <a:rPr lang="en-AU" dirty="0">
                <a:solidFill>
                  <a:srgbClr val="000000"/>
                </a:solidFill>
                <a:latin typeface="Arial"/>
              </a:rPr>
              <a:t> is included in this unit because of his status as the first Aboriginal novelist whose place in Australian letters was placed in doubt by the questions about his Aboriginality.</a:t>
            </a:r>
          </a:p>
          <a:p>
            <a:pPr lvl="0"/>
            <a:endParaRPr lang="en-AU" dirty="0">
              <a:solidFill>
                <a:srgbClr val="000000"/>
              </a:solidFill>
              <a:latin typeface="Arial"/>
            </a:endParaRPr>
          </a:p>
          <a:p>
            <a:pPr lvl="0"/>
            <a:r>
              <a:rPr lang="en-AU" dirty="0">
                <a:solidFill>
                  <a:srgbClr val="000000"/>
                </a:solidFill>
                <a:latin typeface="Arial"/>
                <a:hlinkClick r:id="rId2"/>
              </a:rPr>
              <a:t>definition of Aboriginal</a:t>
            </a:r>
            <a:endParaRPr lang="en-AU" dirty="0">
              <a:solidFill>
                <a:srgbClr val="000000"/>
              </a:solidFill>
              <a:latin typeface="Arial"/>
            </a:endParaRPr>
          </a:p>
          <a:p>
            <a:pPr lvl="0"/>
            <a:endParaRPr lang="en-AU" dirty="0">
              <a:solidFill>
                <a:srgbClr val="000000"/>
              </a:solidFill>
              <a:latin typeface="Arial"/>
            </a:endParaRPr>
          </a:p>
          <a:p>
            <a:pPr lvl="0"/>
            <a:r>
              <a:rPr lang="en-AU" dirty="0">
                <a:solidFill>
                  <a:srgbClr val="000000"/>
                </a:solidFill>
                <a:latin typeface="Arial"/>
              </a:rPr>
              <a:t>Why do these questions matter in relation to literature?</a:t>
            </a:r>
          </a:p>
          <a:p>
            <a:pPr lvl="0"/>
            <a:endParaRPr lang="en-AU" sz="1600" i="1" dirty="0">
              <a:solidFill>
                <a:prstClr val="black"/>
              </a:solidFill>
            </a:endParaRPr>
          </a:p>
        </p:txBody>
      </p:sp>
    </p:spTree>
    <p:extLst>
      <p:ext uri="{BB962C8B-B14F-4D97-AF65-F5344CB8AC3E}">
        <p14:creationId xmlns:p14="http://schemas.microsoft.com/office/powerpoint/2010/main" val="9179392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416320"/>
          </a:xfrm>
          <a:prstGeom prst="rect">
            <a:avLst/>
          </a:prstGeom>
        </p:spPr>
        <p:txBody>
          <a:bodyPr wrap="square">
            <a:spAutoFit/>
          </a:bodyPr>
          <a:lstStyle/>
          <a:p>
            <a:endParaRPr lang="en-AU" dirty="0" smtClean="0">
              <a:solidFill>
                <a:srgbClr val="000000"/>
              </a:solidFill>
              <a:latin typeface="Arial"/>
            </a:endParaRPr>
          </a:p>
          <a:p>
            <a:endParaRPr lang="en-AU" dirty="0">
              <a:solidFill>
                <a:srgbClr val="000000"/>
              </a:solidFill>
              <a:latin typeface="Arial"/>
            </a:endParaRPr>
          </a:p>
          <a:p>
            <a:endParaRPr lang="en-AU" dirty="0">
              <a:solidFill>
                <a:srgbClr val="000000"/>
              </a:solidFill>
              <a:latin typeface="Arial"/>
            </a:endParaRPr>
          </a:p>
          <a:p>
            <a:endParaRPr lang="en-AU" dirty="0" smtClean="0">
              <a:solidFill>
                <a:srgbClr val="000000"/>
              </a:solidFill>
              <a:latin typeface="Arial"/>
            </a:endParaRPr>
          </a:p>
          <a:p>
            <a:endParaRPr lang="en-AU" dirty="0">
              <a:solidFill>
                <a:srgbClr val="000000"/>
              </a:solidFill>
              <a:latin typeface="Arial"/>
            </a:endParaRPr>
          </a:p>
          <a:p>
            <a:endParaRPr lang="en-AU" dirty="0" smtClean="0">
              <a:solidFill>
                <a:srgbClr val="000000"/>
              </a:solidFill>
              <a:latin typeface="Arial"/>
            </a:endParaRPr>
          </a:p>
          <a:p>
            <a:endParaRPr lang="en-AU" dirty="0">
              <a:solidFill>
                <a:srgbClr val="000000"/>
              </a:solidFill>
              <a:latin typeface="Arial"/>
            </a:endParaRPr>
          </a:p>
          <a:p>
            <a:endParaRPr lang="en-AU" dirty="0" smtClean="0">
              <a:solidFill>
                <a:srgbClr val="000000"/>
              </a:solidFill>
              <a:latin typeface="Arial"/>
            </a:endParaRPr>
          </a:p>
          <a:p>
            <a:endParaRPr lang="en-AU" dirty="0">
              <a:solidFill>
                <a:srgbClr val="000000"/>
              </a:solidFill>
              <a:latin typeface="Arial"/>
            </a:endParaRPr>
          </a:p>
          <a:p>
            <a:endParaRPr lang="en-AU" dirty="0" smtClean="0">
              <a:solidFill>
                <a:srgbClr val="000000"/>
              </a:solidFill>
              <a:latin typeface="Arial"/>
            </a:endParaRPr>
          </a:p>
          <a:p>
            <a:endParaRPr lang="en-AU" dirty="0">
              <a:solidFill>
                <a:srgbClr val="000000"/>
              </a:solidFill>
              <a:latin typeface="Arial"/>
            </a:endParaRPr>
          </a:p>
          <a:p>
            <a:endParaRPr lang="en-AU" b="0" i="0" dirty="0">
              <a:solidFill>
                <a:srgbClr val="000000"/>
              </a:solidFill>
              <a:effectLst/>
              <a:latin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1740444257"/>
              </p:ext>
            </p:extLst>
          </p:nvPr>
        </p:nvGraphicFramePr>
        <p:xfrm>
          <a:off x="0" y="0"/>
          <a:ext cx="9073008" cy="6920794"/>
        </p:xfrm>
        <a:graphic>
          <a:graphicData uri="http://schemas.openxmlformats.org/drawingml/2006/table">
            <a:tbl>
              <a:tblPr/>
              <a:tblGrid>
                <a:gridCol w="9073008"/>
              </a:tblGrid>
              <a:tr h="3013795">
                <a:tc>
                  <a:txBody>
                    <a:bodyPr/>
                    <a:lstStyle/>
                    <a:p>
                      <a:r>
                        <a:rPr lang="en-AU" sz="1800" b="1" dirty="0">
                          <a:effectLst/>
                          <a:latin typeface="Arial"/>
                        </a:rPr>
                        <a:t>Neil Murray</a:t>
                      </a:r>
                      <a:endParaRPr lang="en-AU" sz="1800" dirty="0">
                        <a:effectLst/>
                        <a:latin typeface="Arial"/>
                      </a:endParaRPr>
                    </a:p>
                    <a:p>
                      <a:endParaRPr lang="en-AU" sz="1500" i="1" dirty="0" smtClean="0">
                        <a:effectLst/>
                        <a:latin typeface="Arial"/>
                      </a:endParaRPr>
                    </a:p>
                    <a:p>
                      <a:r>
                        <a:rPr lang="en-AU" sz="1600" i="1" dirty="0" smtClean="0">
                          <a:effectLst/>
                          <a:latin typeface="Arial"/>
                        </a:rPr>
                        <a:t>Neil </a:t>
                      </a:r>
                      <a:r>
                        <a:rPr lang="en-AU" sz="1600" i="1" dirty="0">
                          <a:effectLst/>
                          <a:latin typeface="Arial"/>
                        </a:rPr>
                        <a:t>Murray, a singer and songwriter, is well known for his association with the </a:t>
                      </a:r>
                      <a:r>
                        <a:rPr lang="en-AU" sz="1600" i="1" dirty="0" err="1">
                          <a:effectLst/>
                          <a:latin typeface="Arial"/>
                        </a:rPr>
                        <a:t>Warumpi</a:t>
                      </a:r>
                      <a:r>
                        <a:rPr lang="en-AU" sz="1600" i="1" dirty="0">
                          <a:effectLst/>
                          <a:latin typeface="Arial"/>
                        </a:rPr>
                        <a:t> Band. One of the founding members of the band in the early 1980s, Murray continued to perform with </a:t>
                      </a:r>
                      <a:r>
                        <a:rPr lang="en-AU" sz="1600" i="1" dirty="0" err="1">
                          <a:effectLst/>
                          <a:latin typeface="Arial"/>
                        </a:rPr>
                        <a:t>Warumpi</a:t>
                      </a:r>
                      <a:r>
                        <a:rPr lang="en-AU" sz="1600" i="1" dirty="0">
                          <a:effectLst/>
                          <a:latin typeface="Arial"/>
                        </a:rPr>
                        <a:t> until October 1999 when his solo career demanded a greater time commitment. In addition to songs, Murray's writing has taken the form of poetry, novel and play.</a:t>
                      </a:r>
                      <a:endParaRPr lang="en-AU" sz="1600" dirty="0">
                        <a:effectLst/>
                        <a:latin typeface="Arial"/>
                      </a:endParaRPr>
                    </a:p>
                    <a:p>
                      <a:endParaRPr lang="en-AU" sz="1600" i="1" dirty="0" smtClean="0">
                        <a:effectLst/>
                        <a:latin typeface="Arial"/>
                      </a:endParaRPr>
                    </a:p>
                    <a:p>
                      <a:r>
                        <a:rPr lang="en-AU" sz="1600" i="1" dirty="0" smtClean="0">
                          <a:effectLst/>
                          <a:latin typeface="Arial"/>
                        </a:rPr>
                        <a:t>Born </a:t>
                      </a:r>
                      <a:r>
                        <a:rPr lang="en-AU" sz="1600" i="1" dirty="0">
                          <a:effectLst/>
                          <a:latin typeface="Arial"/>
                        </a:rPr>
                        <a:t>in Western Victoria, Murray has explored his links with his Scottish ancestry through visits to Scotland. He has worked for many years amongst Aborigines in outback and urban communities and regards Aboriginal cultural heritage as the foundation of Australia's spiritual identity. His commitment to indigenous rights and to the environment is reflected in his writing</a:t>
                      </a:r>
                      <a:r>
                        <a:rPr lang="en-AU" sz="1600" i="1" dirty="0" smtClean="0">
                          <a:effectLst/>
                          <a:latin typeface="Arial"/>
                        </a:rPr>
                        <a:t>.</a:t>
                      </a:r>
                    </a:p>
                    <a:p>
                      <a:endParaRPr lang="en-AU" sz="1600" i="1" dirty="0" smtClean="0">
                        <a:effectLst/>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smtClean="0">
                          <a:ln>
                            <a:noFill/>
                          </a:ln>
                          <a:solidFill>
                            <a:prstClr val="black"/>
                          </a:solidFill>
                          <a:effectLst/>
                          <a:uLnTx/>
                          <a:uFillTx/>
                          <a:latin typeface="Arial"/>
                        </a:rPr>
                        <a:t>Neil Murray's most widely known work is the song 'My Island Home’ which was first recorded by the </a:t>
                      </a:r>
                      <a:r>
                        <a:rPr kumimoji="0" lang="en-AU" sz="1600" b="0" i="0" u="none" strike="noStrike" kern="1200" cap="none" spc="0" normalizeH="0" baseline="0" noProof="0" dirty="0" err="1" smtClean="0">
                          <a:ln>
                            <a:noFill/>
                          </a:ln>
                          <a:solidFill>
                            <a:prstClr val="black"/>
                          </a:solidFill>
                          <a:effectLst/>
                          <a:uLnTx/>
                          <a:uFillTx/>
                          <a:latin typeface="Arial"/>
                        </a:rPr>
                        <a:t>Warumpi</a:t>
                      </a:r>
                      <a:r>
                        <a:rPr kumimoji="0" lang="en-AU" sz="1600" b="0" i="0" u="none" strike="noStrike" kern="1200" cap="none" spc="0" normalizeH="0" baseline="0" noProof="0" dirty="0" smtClean="0">
                          <a:ln>
                            <a:noFill/>
                          </a:ln>
                          <a:solidFill>
                            <a:prstClr val="black"/>
                          </a:solidFill>
                          <a:effectLst/>
                          <a:uLnTx/>
                          <a:uFillTx/>
                          <a:latin typeface="Arial"/>
                        </a:rPr>
                        <a:t> Band in 1986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dirty="0" smtClean="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smtClean="0">
                          <a:ln>
                            <a:noFill/>
                          </a:ln>
                          <a:solidFill>
                            <a:prstClr val="black"/>
                          </a:solidFill>
                          <a:effectLst/>
                          <a:uLnTx/>
                          <a:uFillTx/>
                          <a:latin typeface="Arial"/>
                        </a:rPr>
                        <a:t>Play </a:t>
                      </a:r>
                      <a:r>
                        <a:rPr kumimoji="0" lang="en-AU" sz="1600" b="0" i="0" u="none" strike="noStrike" kern="1200" cap="none" spc="0" normalizeH="0" baseline="0" noProof="0" dirty="0" smtClean="0">
                          <a:ln>
                            <a:noFill/>
                          </a:ln>
                          <a:solidFill>
                            <a:prstClr val="black"/>
                          </a:solidFill>
                          <a:effectLst/>
                          <a:uLnTx/>
                          <a:uFillTx/>
                          <a:latin typeface="Arial"/>
                          <a:hlinkClick r:id="rId2"/>
                        </a:rPr>
                        <a:t>Island Home</a:t>
                      </a:r>
                      <a:endParaRPr kumimoji="0" lang="en-AU" sz="1600" b="0" i="0" u="none" strike="noStrike" kern="1200" cap="none" spc="0" normalizeH="0" baseline="0" noProof="0" dirty="0" smtClean="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dirty="0" smtClean="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dirty="0" smtClean="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dirty="0" smtClean="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dirty="0" smtClean="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dirty="0" smtClean="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dirty="0" smtClean="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dirty="0" smtClean="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dirty="0" smtClean="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dirty="0" smtClean="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dirty="0" smtClean="0">
                        <a:ln>
                          <a:noFill/>
                        </a:ln>
                        <a:solidFill>
                          <a:prstClr val="black"/>
                        </a:solidFill>
                        <a:effectLst/>
                        <a:uLnTx/>
                        <a:uFillTx/>
                        <a:latin typeface="Arial"/>
                      </a:endParaRPr>
                    </a:p>
                    <a:p>
                      <a:endParaRPr lang="en-AU" sz="1600" i="1" dirty="0">
                        <a:effectLst/>
                        <a:latin typeface="Arial"/>
                      </a:endParaRPr>
                    </a:p>
                    <a:p>
                      <a:endParaRPr lang="en-AU" sz="1600" dirty="0" smtClean="0">
                        <a:effectLst/>
                        <a:latin typeface="Arial"/>
                      </a:endParaRPr>
                    </a:p>
                  </a:txBody>
                  <a:tcPr marL="78034" marR="78034" marT="39017" marB="39017" anchor="ctr">
                    <a:lnL>
                      <a:noFill/>
                    </a:lnL>
                    <a:lnR>
                      <a:noFill/>
                    </a:lnR>
                    <a:lnT>
                      <a:noFill/>
                    </a:lnT>
                    <a:lnB>
                      <a:noFill/>
                    </a:lnB>
                    <a:solidFill>
                      <a:srgbClr val="FFFFFF"/>
                    </a:solidFill>
                  </a:tcPr>
                </a:tc>
              </a:tr>
            </a:tbl>
          </a:graphicData>
        </a:graphic>
      </p:graphicFrame>
      <p:pic>
        <p:nvPicPr>
          <p:cNvPr id="2049" name="Picture 1" descr="F:\MyIslandHome_cov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3933056"/>
            <a:ext cx="2016224" cy="20162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220072" y="4941168"/>
            <a:ext cx="3744416" cy="830997"/>
          </a:xfrm>
          <a:prstGeom prst="rect">
            <a:avLst/>
          </a:prstGeom>
          <a:noFill/>
        </p:spPr>
        <p:txBody>
          <a:bodyPr wrap="square" rtlCol="0">
            <a:spAutoFit/>
          </a:bodyPr>
          <a:lstStyle/>
          <a:p>
            <a:r>
              <a:rPr lang="en-AU" sz="1600" dirty="0" smtClean="0"/>
              <a:t>Children’s </a:t>
            </a:r>
            <a:r>
              <a:rPr lang="en-AU" sz="1600" dirty="0" smtClean="0"/>
              <a:t>picture book </a:t>
            </a:r>
            <a:r>
              <a:rPr lang="en-AU" sz="1600" dirty="0" smtClean="0"/>
              <a:t>based on Neil Murray’s song &amp; published by One Day Hill, Melbourne, 2010</a:t>
            </a:r>
            <a:endParaRPr lang="en-AU" sz="1600" dirty="0"/>
          </a:p>
        </p:txBody>
      </p:sp>
    </p:spTree>
    <p:extLst>
      <p:ext uri="{BB962C8B-B14F-4D97-AF65-F5344CB8AC3E}">
        <p14:creationId xmlns:p14="http://schemas.microsoft.com/office/powerpoint/2010/main" val="29533434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1323439"/>
          </a:xfrm>
          <a:prstGeom prst="rect">
            <a:avLst/>
          </a:prstGeom>
        </p:spPr>
        <p:txBody>
          <a:bodyPr wrap="square">
            <a:spAutoFit/>
          </a:bodyPr>
          <a:lstStyle/>
          <a:p>
            <a:pPr lvl="0">
              <a:defRPr/>
            </a:pPr>
            <a:r>
              <a:rPr lang="en-AU" sz="1600" dirty="0">
                <a:solidFill>
                  <a:prstClr val="black"/>
                </a:solidFill>
                <a:latin typeface="Arial"/>
              </a:rPr>
              <a:t>Murray is a white man who has perhaps avoided the criticisms often directed at white artists because of the efforts he has made to see Aboriginal culture from the inside</a:t>
            </a:r>
            <a:r>
              <a:rPr lang="en-AU" sz="1600" dirty="0" smtClean="0">
                <a:solidFill>
                  <a:prstClr val="black"/>
                </a:solidFill>
                <a:latin typeface="Arial"/>
              </a:rPr>
              <a:t>.</a:t>
            </a:r>
          </a:p>
          <a:p>
            <a:pPr lvl="0">
              <a:defRPr/>
            </a:pPr>
            <a:endParaRPr lang="en-AU" sz="1600" dirty="0">
              <a:solidFill>
                <a:prstClr val="black"/>
              </a:solidFill>
              <a:latin typeface="Arial"/>
            </a:endParaRPr>
          </a:p>
          <a:p>
            <a:pPr lvl="0">
              <a:defRPr/>
            </a:pPr>
            <a:r>
              <a:rPr lang="en-AU" sz="1600" dirty="0" smtClean="0">
                <a:solidFill>
                  <a:prstClr val="black"/>
                </a:solidFill>
                <a:latin typeface="Arial"/>
              </a:rPr>
              <a:t>There is </a:t>
            </a:r>
            <a:r>
              <a:rPr lang="en-AU" sz="1600" dirty="0">
                <a:solidFill>
                  <a:prstClr val="black"/>
                </a:solidFill>
                <a:latin typeface="Arial"/>
              </a:rPr>
              <a:t>a warts and all perspective that he uses </a:t>
            </a:r>
            <a:r>
              <a:rPr lang="en-AU" sz="1600" dirty="0" smtClean="0">
                <a:solidFill>
                  <a:prstClr val="black"/>
                </a:solidFill>
                <a:latin typeface="Arial"/>
              </a:rPr>
              <a:t>in his poems and </a:t>
            </a:r>
            <a:r>
              <a:rPr lang="en-AU" sz="1600" dirty="0">
                <a:solidFill>
                  <a:prstClr val="black"/>
                </a:solidFill>
                <a:latin typeface="Arial"/>
              </a:rPr>
              <a:t>I wonder whether he has been successful -- if so, is it because we trust him as someone immersed in Aboriginal culture?</a:t>
            </a:r>
          </a:p>
        </p:txBody>
      </p:sp>
    </p:spTree>
    <p:extLst>
      <p:ext uri="{BB962C8B-B14F-4D97-AF65-F5344CB8AC3E}">
        <p14:creationId xmlns:p14="http://schemas.microsoft.com/office/powerpoint/2010/main" val="4243909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0"/>
            <a:ext cx="9036496" cy="923330"/>
          </a:xfrm>
          <a:prstGeom prst="rect">
            <a:avLst/>
          </a:prstGeom>
        </p:spPr>
        <p:txBody>
          <a:bodyPr wrap="square">
            <a:spAutoFit/>
          </a:bodyPr>
          <a:lstStyle/>
          <a:p>
            <a:r>
              <a:rPr lang="en-AU" dirty="0" smtClean="0"/>
              <a:t>Since the mid 1960s there has been an explosion of published Aboriginal writings. Jack Davis; Sally Morgan; Sam Watson; Ruby Langford; Archie </a:t>
            </a:r>
            <a:r>
              <a:rPr lang="en-AU" dirty="0" smtClean="0"/>
              <a:t>Weller; </a:t>
            </a:r>
            <a:r>
              <a:rPr lang="en-AU" dirty="0" smtClean="0"/>
              <a:t>Alexis Wright and Melissa </a:t>
            </a:r>
            <a:r>
              <a:rPr lang="en-AU" dirty="0" err="1" smtClean="0"/>
              <a:t>Lucashenko</a:t>
            </a:r>
            <a:r>
              <a:rPr lang="en-AU" dirty="0" smtClean="0"/>
              <a:t> </a:t>
            </a:r>
            <a:r>
              <a:rPr lang="en-AU" dirty="0" smtClean="0"/>
              <a:t>are just some who have emerged to relative prominence. </a:t>
            </a:r>
            <a:endParaRPr lang="en-AU" dirty="0"/>
          </a:p>
        </p:txBody>
      </p:sp>
      <p:pic>
        <p:nvPicPr>
          <p:cNvPr id="2050" name="Picture 2" descr="F:\alexis wright 20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8534" y="3850801"/>
            <a:ext cx="1790622" cy="268294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Jack_Davis_portra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131" y="957598"/>
            <a:ext cx="2132037" cy="26213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samwatson-blackword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1518" y="987573"/>
            <a:ext cx="1800200" cy="237626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F:\well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33177" y="4620714"/>
            <a:ext cx="2509046" cy="191303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ruby langfor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0358" y="924722"/>
            <a:ext cx="2467485" cy="1641999"/>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F:\melissa L blue.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6441" y="3905019"/>
            <a:ext cx="2123728" cy="26043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F:\Sally-Morgan-blue jumper.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33177" y="2867976"/>
            <a:ext cx="2441846" cy="14891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15616" y="3549879"/>
            <a:ext cx="1639416" cy="338554"/>
          </a:xfrm>
          <a:prstGeom prst="rect">
            <a:avLst/>
          </a:prstGeom>
          <a:noFill/>
        </p:spPr>
        <p:txBody>
          <a:bodyPr wrap="square" rtlCol="0">
            <a:spAutoFit/>
          </a:bodyPr>
          <a:lstStyle/>
          <a:p>
            <a:r>
              <a:rPr lang="en-AU" sz="1600" dirty="0" smtClean="0"/>
              <a:t>Jack Davis</a:t>
            </a:r>
            <a:endParaRPr lang="en-AU" sz="1600" dirty="0"/>
          </a:p>
        </p:txBody>
      </p:sp>
      <p:sp>
        <p:nvSpPr>
          <p:cNvPr id="5" name="TextBox 4"/>
          <p:cNvSpPr txBox="1"/>
          <p:nvPr/>
        </p:nvSpPr>
        <p:spPr>
          <a:xfrm>
            <a:off x="3851920" y="3388072"/>
            <a:ext cx="1426353" cy="338554"/>
          </a:xfrm>
          <a:prstGeom prst="rect">
            <a:avLst/>
          </a:prstGeom>
          <a:noFill/>
        </p:spPr>
        <p:txBody>
          <a:bodyPr wrap="square" rtlCol="0">
            <a:spAutoFit/>
          </a:bodyPr>
          <a:lstStyle/>
          <a:p>
            <a:r>
              <a:rPr lang="en-AU" sz="1600" dirty="0" smtClean="0"/>
              <a:t>Sam Watson</a:t>
            </a:r>
            <a:endParaRPr lang="en-AU" sz="1600" dirty="0"/>
          </a:p>
        </p:txBody>
      </p:sp>
      <p:sp>
        <p:nvSpPr>
          <p:cNvPr id="6" name="TextBox 5"/>
          <p:cNvSpPr txBox="1"/>
          <p:nvPr/>
        </p:nvSpPr>
        <p:spPr>
          <a:xfrm>
            <a:off x="6660232" y="2566721"/>
            <a:ext cx="2160240" cy="338554"/>
          </a:xfrm>
          <a:prstGeom prst="rect">
            <a:avLst/>
          </a:prstGeom>
          <a:noFill/>
        </p:spPr>
        <p:txBody>
          <a:bodyPr wrap="square" rtlCol="0">
            <a:spAutoFit/>
          </a:bodyPr>
          <a:lstStyle/>
          <a:p>
            <a:r>
              <a:rPr lang="en-AU" sz="1600" dirty="0" smtClean="0"/>
              <a:t>Ruby Langford</a:t>
            </a:r>
            <a:endParaRPr lang="en-AU" sz="1600" dirty="0"/>
          </a:p>
        </p:txBody>
      </p:sp>
      <p:sp>
        <p:nvSpPr>
          <p:cNvPr id="7" name="TextBox 6"/>
          <p:cNvSpPr txBox="1"/>
          <p:nvPr/>
        </p:nvSpPr>
        <p:spPr>
          <a:xfrm>
            <a:off x="6660232" y="4318356"/>
            <a:ext cx="2081991" cy="338554"/>
          </a:xfrm>
          <a:prstGeom prst="rect">
            <a:avLst/>
          </a:prstGeom>
          <a:noFill/>
        </p:spPr>
        <p:txBody>
          <a:bodyPr wrap="square" rtlCol="0">
            <a:spAutoFit/>
          </a:bodyPr>
          <a:lstStyle/>
          <a:p>
            <a:r>
              <a:rPr lang="en-AU" sz="1600" dirty="0" smtClean="0"/>
              <a:t>Sally Morgan</a:t>
            </a:r>
            <a:endParaRPr lang="en-AU" sz="1600" dirty="0"/>
          </a:p>
        </p:txBody>
      </p:sp>
      <p:sp>
        <p:nvSpPr>
          <p:cNvPr id="8" name="TextBox 7"/>
          <p:cNvSpPr txBox="1"/>
          <p:nvPr/>
        </p:nvSpPr>
        <p:spPr>
          <a:xfrm>
            <a:off x="683568" y="6533750"/>
            <a:ext cx="2304256" cy="338554"/>
          </a:xfrm>
          <a:prstGeom prst="rect">
            <a:avLst/>
          </a:prstGeom>
          <a:noFill/>
        </p:spPr>
        <p:txBody>
          <a:bodyPr wrap="square" rtlCol="0">
            <a:spAutoFit/>
          </a:bodyPr>
          <a:lstStyle/>
          <a:p>
            <a:r>
              <a:rPr lang="en-AU" sz="1600" dirty="0" smtClean="0"/>
              <a:t>Melissa </a:t>
            </a:r>
            <a:r>
              <a:rPr lang="en-AU" sz="1600" dirty="0" err="1" smtClean="0"/>
              <a:t>Lucashenko</a:t>
            </a:r>
            <a:endParaRPr lang="en-AU" sz="1600" dirty="0"/>
          </a:p>
        </p:txBody>
      </p:sp>
      <p:sp>
        <p:nvSpPr>
          <p:cNvPr id="10" name="TextBox 9"/>
          <p:cNvSpPr txBox="1"/>
          <p:nvPr/>
        </p:nvSpPr>
        <p:spPr>
          <a:xfrm>
            <a:off x="3851920" y="6509406"/>
            <a:ext cx="2088232" cy="338554"/>
          </a:xfrm>
          <a:prstGeom prst="rect">
            <a:avLst/>
          </a:prstGeom>
          <a:noFill/>
        </p:spPr>
        <p:txBody>
          <a:bodyPr wrap="square" rtlCol="0">
            <a:spAutoFit/>
          </a:bodyPr>
          <a:lstStyle/>
          <a:p>
            <a:r>
              <a:rPr lang="en-AU" sz="1600" dirty="0" smtClean="0"/>
              <a:t>Alexis Wright</a:t>
            </a:r>
            <a:endParaRPr lang="en-AU" sz="1600" dirty="0"/>
          </a:p>
        </p:txBody>
      </p:sp>
      <p:sp>
        <p:nvSpPr>
          <p:cNvPr id="11" name="TextBox 10"/>
          <p:cNvSpPr txBox="1"/>
          <p:nvPr/>
        </p:nvSpPr>
        <p:spPr>
          <a:xfrm>
            <a:off x="6804248" y="6533750"/>
            <a:ext cx="2185145" cy="338554"/>
          </a:xfrm>
          <a:prstGeom prst="rect">
            <a:avLst/>
          </a:prstGeom>
          <a:noFill/>
        </p:spPr>
        <p:txBody>
          <a:bodyPr wrap="square" rtlCol="0">
            <a:spAutoFit/>
          </a:bodyPr>
          <a:lstStyle/>
          <a:p>
            <a:r>
              <a:rPr lang="en-AU" sz="1600" dirty="0" smtClean="0"/>
              <a:t>Archie Weller </a:t>
            </a:r>
            <a:endParaRPr lang="en-AU" sz="1600" dirty="0"/>
          </a:p>
        </p:txBody>
      </p:sp>
    </p:spTree>
    <p:extLst>
      <p:ext uri="{BB962C8B-B14F-4D97-AF65-F5344CB8AC3E}">
        <p14:creationId xmlns:p14="http://schemas.microsoft.com/office/powerpoint/2010/main" val="381789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712968" cy="6740307"/>
          </a:xfrm>
          <a:prstGeom prst="rect">
            <a:avLst/>
          </a:prstGeom>
        </p:spPr>
        <p:txBody>
          <a:bodyPr wrap="square">
            <a:spAutoFit/>
          </a:bodyPr>
          <a:lstStyle/>
          <a:p>
            <a:r>
              <a:rPr lang="en-AU" dirty="0" smtClean="0"/>
              <a:t>Nevertheless, prior to the mid 1960s, Aboriginal story-telling was largely an oral and pictorial tradition. The written record (and thereby the dominant received construction of Aboriginality) was very much a European/colonial record. </a:t>
            </a:r>
          </a:p>
          <a:p>
            <a:endParaRPr lang="en-AU" dirty="0"/>
          </a:p>
          <a:p>
            <a:r>
              <a:rPr lang="en-AU" b="1" dirty="0" smtClean="0">
                <a:effectLst/>
                <a:latin typeface="Arial"/>
              </a:rPr>
              <a:t>History</a:t>
            </a:r>
          </a:p>
          <a:p>
            <a:endParaRPr lang="en-AU" b="1" dirty="0" smtClean="0">
              <a:effectLst/>
              <a:latin typeface="Arial"/>
            </a:endParaRPr>
          </a:p>
          <a:p>
            <a:r>
              <a:rPr lang="en-AU" dirty="0" smtClean="0">
                <a:effectLst/>
                <a:latin typeface="Arial"/>
              </a:rPr>
              <a:t>In the colonisation/settling/invasion of Aboriginal land, literacy was a significant aspect of Britain 's imperial project. </a:t>
            </a:r>
          </a:p>
          <a:p>
            <a:endParaRPr lang="en-AU" dirty="0" smtClean="0">
              <a:effectLst/>
              <a:latin typeface="Arial"/>
            </a:endParaRPr>
          </a:p>
          <a:p>
            <a:pPr marL="285750" indent="-285750">
              <a:buFont typeface="Arial" panose="020B0604020202020204" pitchFamily="34" charset="0"/>
              <a:buChar char="•"/>
            </a:pPr>
            <a:r>
              <a:rPr lang="en-AU" dirty="0" smtClean="0">
                <a:effectLst/>
                <a:latin typeface="Arial"/>
              </a:rPr>
              <a:t>Documentation was crucial </a:t>
            </a:r>
          </a:p>
          <a:p>
            <a:pPr marL="285750" indent="-285750">
              <a:buFont typeface="Arial" panose="020B0604020202020204" pitchFamily="34" charset="0"/>
              <a:buChar char="•"/>
            </a:pPr>
            <a:r>
              <a:rPr lang="en-AU" dirty="0" smtClean="0">
                <a:effectLst/>
                <a:latin typeface="Arial"/>
              </a:rPr>
              <a:t>Instructions were given to government and agents such as explorers and soldiers </a:t>
            </a:r>
          </a:p>
          <a:p>
            <a:pPr marL="285750" indent="-285750">
              <a:buFont typeface="Arial" panose="020B0604020202020204" pitchFamily="34" charset="0"/>
              <a:buChar char="•"/>
            </a:pPr>
            <a:r>
              <a:rPr lang="en-AU" dirty="0" smtClean="0">
                <a:effectLst/>
                <a:latin typeface="Arial"/>
              </a:rPr>
              <a:t>Legal writing was involved in the imposition of British law </a:t>
            </a:r>
          </a:p>
          <a:p>
            <a:pPr marL="285750" indent="-285750">
              <a:buFont typeface="Arial" panose="020B0604020202020204" pitchFamily="34" charset="0"/>
              <a:buChar char="•"/>
            </a:pPr>
            <a:r>
              <a:rPr lang="en-AU" dirty="0" smtClean="0">
                <a:effectLst/>
                <a:latin typeface="Arial"/>
              </a:rPr>
              <a:t>Geographic and botanical description was a means of ‘capturing' the continent </a:t>
            </a:r>
          </a:p>
          <a:p>
            <a:pPr marL="285750" indent="-285750">
              <a:buFont typeface="Arial" panose="020B0604020202020204" pitchFamily="34" charset="0"/>
              <a:buChar char="•"/>
            </a:pPr>
            <a:r>
              <a:rPr lang="en-AU" dirty="0" smtClean="0">
                <a:effectLst/>
                <a:latin typeface="Arial"/>
              </a:rPr>
              <a:t>Interestingly a number of convicts had been convicted of writing offences </a:t>
            </a:r>
          </a:p>
          <a:p>
            <a:endParaRPr lang="en-AU" dirty="0" smtClean="0">
              <a:effectLst/>
              <a:latin typeface="Arial"/>
            </a:endParaRPr>
          </a:p>
          <a:p>
            <a:r>
              <a:rPr lang="en-AU" dirty="0" smtClean="0">
                <a:effectLst/>
                <a:latin typeface="Arial"/>
              </a:rPr>
              <a:t>A whole network of new writing practices comes to exist in Australia in a few short years. </a:t>
            </a:r>
          </a:p>
          <a:p>
            <a:endParaRPr lang="en-AU" dirty="0" smtClean="0">
              <a:effectLst/>
              <a:latin typeface="Arial"/>
            </a:endParaRPr>
          </a:p>
          <a:p>
            <a:r>
              <a:rPr lang="en-AU" dirty="0" smtClean="0">
                <a:effectLst/>
                <a:latin typeface="Arial"/>
              </a:rPr>
              <a:t>In a sense, the economic and political dispossession of Aboriginal people is symbolised by the initial `cultural' clash between the invaders' literacy and the Aborigines' </a:t>
            </a:r>
            <a:r>
              <a:rPr lang="en-AU" dirty="0" err="1" smtClean="0">
                <a:effectLst/>
                <a:latin typeface="Arial"/>
              </a:rPr>
              <a:t>orality</a:t>
            </a:r>
            <a:r>
              <a:rPr lang="en-AU" dirty="0" smtClean="0">
                <a:effectLst/>
                <a:latin typeface="Arial"/>
              </a:rPr>
              <a:t>. </a:t>
            </a:r>
          </a:p>
          <a:p>
            <a:endParaRPr lang="en-AU" dirty="0" smtClean="0">
              <a:effectLst/>
              <a:latin typeface="Arial"/>
            </a:endParaRPr>
          </a:p>
          <a:p>
            <a:r>
              <a:rPr lang="en-AU" dirty="0" smtClean="0">
                <a:effectLst/>
                <a:latin typeface="Arial"/>
              </a:rPr>
              <a:t>The following picture is an interesting manifestation of this clash. </a:t>
            </a:r>
          </a:p>
          <a:p>
            <a:endParaRPr lang="en-AU" dirty="0"/>
          </a:p>
        </p:txBody>
      </p:sp>
    </p:spTree>
    <p:extLst>
      <p:ext uri="{BB962C8B-B14F-4D97-AF65-F5344CB8AC3E}">
        <p14:creationId xmlns:p14="http://schemas.microsoft.com/office/powerpoint/2010/main" val="2954752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825" y="0"/>
            <a:ext cx="4324350"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47664" y="6248400"/>
            <a:ext cx="6768752" cy="584775"/>
          </a:xfrm>
          <a:prstGeom prst="rect">
            <a:avLst/>
          </a:prstGeom>
          <a:noFill/>
        </p:spPr>
        <p:txBody>
          <a:bodyPr wrap="square" rtlCol="0">
            <a:spAutoFit/>
          </a:bodyPr>
          <a:lstStyle/>
          <a:p>
            <a:r>
              <a:rPr lang="en-AU" sz="1600" dirty="0" smtClean="0"/>
              <a:t>Image devised by Governor Arthur in 1828 to communicate concepts of justice, fairness and equality before the law </a:t>
            </a:r>
            <a:endParaRPr lang="en-AU" sz="1600" dirty="0"/>
          </a:p>
        </p:txBody>
      </p:sp>
    </p:spTree>
    <p:extLst>
      <p:ext uri="{BB962C8B-B14F-4D97-AF65-F5344CB8AC3E}">
        <p14:creationId xmlns:p14="http://schemas.microsoft.com/office/powerpoint/2010/main" val="2263683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97346"/>
            <a:ext cx="8712968" cy="7848302"/>
          </a:xfrm>
          <a:prstGeom prst="rect">
            <a:avLst/>
          </a:prstGeom>
        </p:spPr>
        <p:txBody>
          <a:bodyPr wrap="square">
            <a:spAutoFit/>
          </a:bodyPr>
          <a:lstStyle/>
          <a:p>
            <a:r>
              <a:rPr lang="en-AU" dirty="0" smtClean="0"/>
              <a:t>The dominance of literate over oral records within the cultural, legal and bureaucratic systems left Aborigines at a huge disadvantage in these areas. </a:t>
            </a:r>
          </a:p>
          <a:p>
            <a:endParaRPr lang="en-AU" dirty="0" smtClean="0"/>
          </a:p>
          <a:p>
            <a:r>
              <a:rPr lang="en-AU" dirty="0" smtClean="0"/>
              <a:t>The (at least) 40,000 year development of Aboriginal practices such as story-telling and painting counted for little (if they counted at all) in the minds of British imperialists, </a:t>
            </a:r>
          </a:p>
          <a:p>
            <a:r>
              <a:rPr lang="en-AU" dirty="0" smtClean="0"/>
              <a:t>except negatively as examples of Aboriginal 'savagery' and, as a consequence, a justification of the British imperial project (Paul Gillen, </a:t>
            </a:r>
            <a:r>
              <a:rPr lang="en-AU" dirty="0" smtClean="0"/>
              <a:t>‘Mightier </a:t>
            </a:r>
            <a:r>
              <a:rPr lang="en-AU" dirty="0" smtClean="0"/>
              <a:t>than the Sword</a:t>
            </a:r>
            <a:r>
              <a:rPr lang="en-AU" dirty="0" smtClean="0"/>
              <a:t>?’  </a:t>
            </a:r>
            <a:r>
              <a:rPr lang="en-AU" i="1" dirty="0" smtClean="0"/>
              <a:t>Constructing a Culture</a:t>
            </a:r>
            <a:r>
              <a:rPr lang="en-AU" dirty="0" smtClean="0"/>
              <a:t>, 1988, pp. 190-191). </a:t>
            </a:r>
          </a:p>
          <a:p>
            <a:endParaRPr lang="en-AU" dirty="0" smtClean="0"/>
          </a:p>
          <a:p>
            <a:r>
              <a:rPr lang="en-AU" dirty="0" smtClean="0"/>
              <a:t>From this moment the Aboriginal oral tradition became, in many of its manifestations, an oppositional cultural form – a form of cultural practice which opposes and tries to undercut more dominant forms. </a:t>
            </a:r>
          </a:p>
          <a:p>
            <a:endParaRPr lang="en-AU" dirty="0" smtClean="0"/>
          </a:p>
          <a:p>
            <a:r>
              <a:rPr lang="en-AU" dirty="0" smtClean="0"/>
              <a:t>In </a:t>
            </a:r>
            <a:r>
              <a:rPr lang="en-AU" dirty="0" smtClean="0"/>
              <a:t>‘Aboriginal Literature’ </a:t>
            </a:r>
            <a:r>
              <a:rPr lang="en-AU" dirty="0" smtClean="0"/>
              <a:t>(1988) in the </a:t>
            </a:r>
            <a:r>
              <a:rPr lang="en-AU" i="1" dirty="0" smtClean="0"/>
              <a:t>Penguin New Literary History of Australia</a:t>
            </a:r>
            <a:r>
              <a:rPr lang="en-AU" dirty="0" smtClean="0"/>
              <a:t>, Stephen </a:t>
            </a:r>
            <a:r>
              <a:rPr lang="en-AU" dirty="0" err="1" smtClean="0"/>
              <a:t>Muecke</a:t>
            </a:r>
            <a:r>
              <a:rPr lang="en-AU" dirty="0" smtClean="0"/>
              <a:t> points out that:</a:t>
            </a:r>
          </a:p>
          <a:p>
            <a:endParaRPr lang="en-AU" dirty="0"/>
          </a:p>
          <a:p>
            <a:endParaRPr lang="en-AU" dirty="0" smtClean="0"/>
          </a:p>
          <a:p>
            <a:r>
              <a:rPr lang="en-AU" dirty="0" smtClean="0">
                <a:effectLst/>
                <a:latin typeface="Arial"/>
              </a:rPr>
              <a:t>Aboriginal ‘Oral Literature' is alive and well . . . its response to colonialism was not one of acquiescence, but one of fighting back with words, making stories in order to come to terms with the structure of colonial economy and law and the place Aborigines were supposed to occupy in it; of articulating suffering; of satirising the various figures of the colonial administration and the pastoral </a:t>
            </a:r>
            <a:r>
              <a:rPr lang="en-AU" dirty="0" smtClean="0">
                <a:effectLst/>
                <a:latin typeface="Arial"/>
              </a:rPr>
              <a:t>industry </a:t>
            </a:r>
            <a:r>
              <a:rPr lang="en-AU" dirty="0" smtClean="0">
                <a:effectLst/>
                <a:latin typeface="Arial"/>
              </a:rPr>
              <a:t>(p. 28</a:t>
            </a:r>
            <a:r>
              <a:rPr lang="en-AU" dirty="0" smtClean="0">
                <a:effectLst/>
                <a:latin typeface="Arial"/>
              </a:rPr>
              <a:t>). </a:t>
            </a:r>
            <a:endParaRPr lang="en-AU" dirty="0"/>
          </a:p>
          <a:p>
            <a:endParaRPr lang="en-AU" dirty="0" smtClean="0"/>
          </a:p>
          <a:p>
            <a:endParaRPr lang="en-AU" dirty="0"/>
          </a:p>
          <a:p>
            <a:endParaRPr lang="en-AU" dirty="0" smtClean="0"/>
          </a:p>
          <a:p>
            <a:endParaRPr lang="en-AU" dirty="0"/>
          </a:p>
          <a:p>
            <a:endParaRPr lang="en-AU" dirty="0" smtClean="0"/>
          </a:p>
          <a:p>
            <a:endParaRPr lang="en-AU" dirty="0"/>
          </a:p>
        </p:txBody>
      </p:sp>
    </p:spTree>
    <p:extLst>
      <p:ext uri="{BB962C8B-B14F-4D97-AF65-F5344CB8AC3E}">
        <p14:creationId xmlns:p14="http://schemas.microsoft.com/office/powerpoint/2010/main" val="2779551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0064294"/>
          </a:xfrm>
          <a:prstGeom prst="rect">
            <a:avLst/>
          </a:prstGeom>
        </p:spPr>
        <p:txBody>
          <a:bodyPr wrap="square">
            <a:spAutoFit/>
          </a:bodyPr>
          <a:lstStyle/>
          <a:p>
            <a:pPr marL="285750" indent="-285750">
              <a:buFont typeface="Arial" panose="020B0604020202020204" pitchFamily="34" charset="0"/>
              <a:buChar char="•"/>
            </a:pPr>
            <a:r>
              <a:rPr lang="en-AU" dirty="0" smtClean="0"/>
              <a:t>This oral culture has, for the last two hundred years, run largely parallel with many, if not all, of the imported cultures; </a:t>
            </a:r>
          </a:p>
          <a:p>
            <a:pPr marL="285750" indent="-285750">
              <a:buFont typeface="Arial" panose="020B0604020202020204" pitchFamily="34" charset="0"/>
              <a:buChar char="•"/>
            </a:pPr>
            <a:r>
              <a:rPr lang="en-AU" dirty="0"/>
              <a:t>I</a:t>
            </a:r>
            <a:r>
              <a:rPr lang="en-AU" dirty="0" smtClean="0"/>
              <a:t>t is largely separate from and sometimes antagonistic to other Australian cultures. </a:t>
            </a:r>
          </a:p>
          <a:p>
            <a:pPr marL="285750" indent="-285750">
              <a:buFont typeface="Arial" panose="020B0604020202020204" pitchFamily="34" charset="0"/>
              <a:buChar char="•"/>
            </a:pPr>
            <a:r>
              <a:rPr lang="en-AU" dirty="0"/>
              <a:t>U</a:t>
            </a:r>
            <a:r>
              <a:rPr lang="en-AU" dirty="0" smtClean="0"/>
              <a:t>ntil recent years it has been the ‘hidden' component of the history of Australian writing and history. We can see how a book like Alexis Wright’s </a:t>
            </a:r>
            <a:r>
              <a:rPr lang="en-AU" i="1" dirty="0" smtClean="0"/>
              <a:t>Carpentaria</a:t>
            </a:r>
            <a:r>
              <a:rPr lang="en-AU" dirty="0" smtClean="0"/>
              <a:t>  (2006) functions as a story which reveals a hidden aspect of Australian history. </a:t>
            </a:r>
          </a:p>
          <a:p>
            <a:endParaRPr lang="en-AU" dirty="0" smtClean="0"/>
          </a:p>
          <a:p>
            <a:r>
              <a:rPr lang="en-AU" dirty="0" smtClean="0"/>
              <a:t>However, as Bob Hodge and Vijay Mishra warn in </a:t>
            </a:r>
            <a:r>
              <a:rPr lang="en-AU" i="1" dirty="0" smtClean="0"/>
              <a:t>Dark Side of the Dream: Australian Literature and the Postcolonial Mind  </a:t>
            </a:r>
            <a:r>
              <a:rPr lang="en-AU" dirty="0" smtClean="0"/>
              <a:t>(1990), we cannot see this absence or hidden-ness simply as a one-way act of repression. "The mystery of Aboriginal culture is the product of Aboriginal protectiveness as well as White indifference" (p. 72). </a:t>
            </a:r>
          </a:p>
          <a:p>
            <a:endParaRPr lang="en-AU" dirty="0"/>
          </a:p>
          <a:p>
            <a:r>
              <a:rPr lang="en-AU" dirty="0" smtClean="0"/>
              <a:t>It is not merely the case that non-Aboriginal people are ignorant of Aboriginal stories because they and their stories have been suppressed by imperialism; there is also an extent to which these stories are jealously guarded by those Aboriginal cultural gatekeepers whose function it is to keep them away from the prying and distorting gaze of others. </a:t>
            </a:r>
          </a:p>
          <a:p>
            <a:endParaRPr lang="en-AU" dirty="0" smtClean="0"/>
          </a:p>
          <a:p>
            <a:r>
              <a:rPr lang="en-AU" b="1" dirty="0" smtClean="0"/>
              <a:t>We need to confront the fact, then, that written and literary representations of Aboriginal people and practices have been done from the outside. The constructions of Aboriginality we read in them are necessarily skewed and are related to the whole project of colonialism</a:t>
            </a:r>
            <a:r>
              <a:rPr lang="en-AU" dirty="0" smtClean="0"/>
              <a:t>. </a:t>
            </a:r>
          </a:p>
          <a:p>
            <a:endParaRPr lang="en-AU" dirty="0" smtClean="0"/>
          </a:p>
          <a:p>
            <a:endParaRPr lang="en-AU" dirty="0" smtClean="0"/>
          </a:p>
          <a:p>
            <a:endParaRPr lang="en-AU" dirty="0"/>
          </a:p>
          <a:p>
            <a:endParaRPr lang="en-AU" dirty="0" smtClean="0"/>
          </a:p>
          <a:p>
            <a:endParaRPr lang="en-AU" dirty="0"/>
          </a:p>
          <a:p>
            <a:endParaRPr lang="en-AU" dirty="0" smtClean="0"/>
          </a:p>
          <a:p>
            <a:endParaRPr lang="en-AU" dirty="0"/>
          </a:p>
          <a:p>
            <a:endParaRPr lang="en-AU" dirty="0" smtClean="0"/>
          </a:p>
          <a:p>
            <a:endParaRPr lang="en-AU" dirty="0"/>
          </a:p>
          <a:p>
            <a:endParaRPr lang="en-AU" dirty="0" smtClean="0"/>
          </a:p>
          <a:p>
            <a:endParaRPr lang="en-AU" dirty="0"/>
          </a:p>
          <a:p>
            <a:endParaRPr lang="en-AU" dirty="0" smtClean="0"/>
          </a:p>
          <a:p>
            <a:endParaRPr lang="en-AU" dirty="0"/>
          </a:p>
          <a:p>
            <a:endParaRPr lang="en-AU" dirty="0" smtClean="0"/>
          </a:p>
          <a:p>
            <a:endParaRPr lang="en-AU" dirty="0"/>
          </a:p>
          <a:p>
            <a:endParaRPr lang="en-AU" dirty="0"/>
          </a:p>
        </p:txBody>
      </p:sp>
    </p:spTree>
    <p:extLst>
      <p:ext uri="{BB962C8B-B14F-4D97-AF65-F5344CB8AC3E}">
        <p14:creationId xmlns:p14="http://schemas.microsoft.com/office/powerpoint/2010/main" val="2967113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964488" cy="3416320"/>
          </a:xfrm>
          <a:prstGeom prst="rect">
            <a:avLst/>
          </a:prstGeom>
        </p:spPr>
        <p:txBody>
          <a:bodyPr wrap="square">
            <a:spAutoFit/>
          </a:bodyPr>
          <a:lstStyle/>
          <a:p>
            <a:r>
              <a:rPr lang="en-AU" dirty="0" smtClean="0"/>
              <a:t>An interesting point is raised by art critic Glenn R. Cooke: " Aboriginal people and their traditional lifestyles had all but disappeared from the state capitals during the 1930s, but as tales of exploration and settlement on the frontiers of Australia's north appeared frequently in popular magazines the image of Aboriginal people took on a distinctly romantic cast."</a:t>
            </a:r>
          </a:p>
          <a:p>
            <a:endParaRPr lang="en-AU" dirty="0" smtClean="0"/>
          </a:p>
          <a:p>
            <a:r>
              <a:rPr lang="en-AU" dirty="0" smtClean="0"/>
              <a:t>While Aboriginal people were being literally removed from view a whole enterprise of representing them in a romantic light commenced as if they were being consigned to mythology and the past. </a:t>
            </a:r>
          </a:p>
          <a:p>
            <a:endParaRPr lang="en-AU" dirty="0" smtClean="0"/>
          </a:p>
          <a:p>
            <a:r>
              <a:rPr lang="en-AU" dirty="0" smtClean="0"/>
              <a:t>This representation came in many cultural forms.</a:t>
            </a:r>
          </a:p>
          <a:p>
            <a:endParaRPr lang="en-AU" dirty="0"/>
          </a:p>
          <a:p>
            <a:endParaRPr lang="en-A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7520" y="3068960"/>
            <a:ext cx="4248472" cy="3299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851920" y="6368607"/>
            <a:ext cx="1737976" cy="338554"/>
          </a:xfrm>
          <a:prstGeom prst="rect">
            <a:avLst/>
          </a:prstGeom>
          <a:noFill/>
        </p:spPr>
        <p:txBody>
          <a:bodyPr wrap="square" rtlCol="0">
            <a:spAutoFit/>
          </a:bodyPr>
          <a:lstStyle/>
          <a:p>
            <a:r>
              <a:rPr lang="en-AU" sz="1600" dirty="0" smtClean="0"/>
              <a:t>Aboriginal kitsch</a:t>
            </a:r>
            <a:endParaRPr lang="en-AU" sz="1600" dirty="0"/>
          </a:p>
        </p:txBody>
      </p:sp>
    </p:spTree>
    <p:extLst>
      <p:ext uri="{BB962C8B-B14F-4D97-AF65-F5344CB8AC3E}">
        <p14:creationId xmlns:p14="http://schemas.microsoft.com/office/powerpoint/2010/main" val="1667900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81000"/>
            <a:ext cx="45720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rot="10800000" flipV="1">
            <a:off x="3923927" y="6472311"/>
            <a:ext cx="3888431" cy="338554"/>
          </a:xfrm>
          <a:prstGeom prst="rect">
            <a:avLst/>
          </a:prstGeom>
          <a:noFill/>
        </p:spPr>
        <p:txBody>
          <a:bodyPr wrap="square" rtlCol="0">
            <a:spAutoFit/>
          </a:bodyPr>
          <a:lstStyle/>
          <a:p>
            <a:r>
              <a:rPr lang="en-AU" sz="1600" dirty="0" smtClean="0"/>
              <a:t>Aboriginal kitsch</a:t>
            </a:r>
            <a:endParaRPr lang="en-AU" sz="1600" dirty="0"/>
          </a:p>
        </p:txBody>
      </p:sp>
    </p:spTree>
    <p:extLst>
      <p:ext uri="{BB962C8B-B14F-4D97-AF65-F5344CB8AC3E}">
        <p14:creationId xmlns:p14="http://schemas.microsoft.com/office/powerpoint/2010/main" val="144481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634</TotalTime>
  <Words>1877</Words>
  <Application>Microsoft Office PowerPoint</Application>
  <PresentationFormat>On-screen Show (4:3)</PresentationFormat>
  <Paragraphs>225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ACL 2009  Australian Literature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ACL 2009  Australian Literature</dc:title>
  <dc:creator>Pamela</dc:creator>
  <cp:lastModifiedBy>Pamela</cp:lastModifiedBy>
  <cp:revision>62</cp:revision>
  <cp:lastPrinted>2014-04-07T05:37:03Z</cp:lastPrinted>
  <dcterms:created xsi:type="dcterms:W3CDTF">2014-04-05T12:51:16Z</dcterms:created>
  <dcterms:modified xsi:type="dcterms:W3CDTF">2014-04-07T06:35:15Z</dcterms:modified>
</cp:coreProperties>
</file>