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4" r:id="rId6"/>
    <p:sldId id="260" r:id="rId7"/>
    <p:sldId id="265" r:id="rId8"/>
    <p:sldId id="266" r:id="rId9"/>
    <p:sldId id="268" r:id="rId10"/>
    <p:sldId id="261" r:id="rId11"/>
    <p:sldId id="267" r:id="rId12"/>
    <p:sldId id="26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EAB1AF-5164-4DD1-84BA-4102542498FA}" type="datetimeFigureOut">
              <a:rPr lang="en-AU" smtClean="0"/>
              <a:t>1/04/2014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54E1E4-E405-4F9D-AFEF-2416BBB706D3}" type="slidenum">
              <a:rPr lang="en-AU" smtClean="0"/>
              <a:t>‹#›</a:t>
            </a:fld>
            <a:endParaRPr lang="en-AU"/>
          </a:p>
        </p:txBody>
      </p:sp>
    </p:spTree>
    <p:extLst>
      <p:ext uri="{BB962C8B-B14F-4D97-AF65-F5344CB8AC3E}">
        <p14:creationId xmlns:p14="http://schemas.microsoft.com/office/powerpoint/2010/main" val="2194161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154E1E4-E405-4F9D-AFEF-2416BBB706D3}" type="slidenum">
              <a:rPr lang="en-AU" smtClean="0"/>
              <a:t>3</a:t>
            </a:fld>
            <a:endParaRPr lang="en-AU"/>
          </a:p>
        </p:txBody>
      </p:sp>
    </p:spTree>
    <p:extLst>
      <p:ext uri="{BB962C8B-B14F-4D97-AF65-F5344CB8AC3E}">
        <p14:creationId xmlns:p14="http://schemas.microsoft.com/office/powerpoint/2010/main" val="1885845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B3684B7-E8B8-46D3-9AE8-A9FBD58714AD}" type="datetimeFigureOut">
              <a:rPr lang="en-AU" smtClean="0"/>
              <a:t>1/04/2014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EA9BD7B-F0F1-4777-82AF-10E0BAE93E81}" type="slidenum">
              <a:rPr lang="en-AU" smtClean="0"/>
              <a:t>‹#›</a:t>
            </a:fld>
            <a:endParaRPr lang="en-AU"/>
          </a:p>
        </p:txBody>
      </p:sp>
    </p:spTree>
    <p:extLst>
      <p:ext uri="{BB962C8B-B14F-4D97-AF65-F5344CB8AC3E}">
        <p14:creationId xmlns:p14="http://schemas.microsoft.com/office/powerpoint/2010/main" val="2783153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B3684B7-E8B8-46D3-9AE8-A9FBD58714AD}" type="datetimeFigureOut">
              <a:rPr lang="en-AU" smtClean="0"/>
              <a:t>1/04/2014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EA9BD7B-F0F1-4777-82AF-10E0BAE93E81}" type="slidenum">
              <a:rPr lang="en-AU" smtClean="0"/>
              <a:t>‹#›</a:t>
            </a:fld>
            <a:endParaRPr lang="en-AU"/>
          </a:p>
        </p:txBody>
      </p:sp>
    </p:spTree>
    <p:extLst>
      <p:ext uri="{BB962C8B-B14F-4D97-AF65-F5344CB8AC3E}">
        <p14:creationId xmlns:p14="http://schemas.microsoft.com/office/powerpoint/2010/main" val="2116389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B3684B7-E8B8-46D3-9AE8-A9FBD58714AD}" type="datetimeFigureOut">
              <a:rPr lang="en-AU" smtClean="0"/>
              <a:t>1/04/2014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EA9BD7B-F0F1-4777-82AF-10E0BAE93E81}" type="slidenum">
              <a:rPr lang="en-AU" smtClean="0"/>
              <a:t>‹#›</a:t>
            </a:fld>
            <a:endParaRPr lang="en-AU"/>
          </a:p>
        </p:txBody>
      </p:sp>
    </p:spTree>
    <p:extLst>
      <p:ext uri="{BB962C8B-B14F-4D97-AF65-F5344CB8AC3E}">
        <p14:creationId xmlns:p14="http://schemas.microsoft.com/office/powerpoint/2010/main" val="1935245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B3684B7-E8B8-46D3-9AE8-A9FBD58714AD}" type="datetimeFigureOut">
              <a:rPr lang="en-AU" smtClean="0"/>
              <a:t>1/04/2014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EA9BD7B-F0F1-4777-82AF-10E0BAE93E81}" type="slidenum">
              <a:rPr lang="en-AU" smtClean="0"/>
              <a:t>‹#›</a:t>
            </a:fld>
            <a:endParaRPr lang="en-AU"/>
          </a:p>
        </p:txBody>
      </p:sp>
    </p:spTree>
    <p:extLst>
      <p:ext uri="{BB962C8B-B14F-4D97-AF65-F5344CB8AC3E}">
        <p14:creationId xmlns:p14="http://schemas.microsoft.com/office/powerpoint/2010/main" val="451633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3684B7-E8B8-46D3-9AE8-A9FBD58714AD}" type="datetimeFigureOut">
              <a:rPr lang="en-AU" smtClean="0"/>
              <a:t>1/04/2014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EA9BD7B-F0F1-4777-82AF-10E0BAE93E81}" type="slidenum">
              <a:rPr lang="en-AU" smtClean="0"/>
              <a:t>‹#›</a:t>
            </a:fld>
            <a:endParaRPr lang="en-AU"/>
          </a:p>
        </p:txBody>
      </p:sp>
    </p:spTree>
    <p:extLst>
      <p:ext uri="{BB962C8B-B14F-4D97-AF65-F5344CB8AC3E}">
        <p14:creationId xmlns:p14="http://schemas.microsoft.com/office/powerpoint/2010/main" val="955198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B3684B7-E8B8-46D3-9AE8-A9FBD58714AD}" type="datetimeFigureOut">
              <a:rPr lang="en-AU" smtClean="0"/>
              <a:t>1/04/2014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EA9BD7B-F0F1-4777-82AF-10E0BAE93E81}" type="slidenum">
              <a:rPr lang="en-AU" smtClean="0"/>
              <a:t>‹#›</a:t>
            </a:fld>
            <a:endParaRPr lang="en-AU"/>
          </a:p>
        </p:txBody>
      </p:sp>
    </p:spTree>
    <p:extLst>
      <p:ext uri="{BB962C8B-B14F-4D97-AF65-F5344CB8AC3E}">
        <p14:creationId xmlns:p14="http://schemas.microsoft.com/office/powerpoint/2010/main" val="3952593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B3684B7-E8B8-46D3-9AE8-A9FBD58714AD}" type="datetimeFigureOut">
              <a:rPr lang="en-AU" smtClean="0"/>
              <a:t>1/04/2014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EA9BD7B-F0F1-4777-82AF-10E0BAE93E81}" type="slidenum">
              <a:rPr lang="en-AU" smtClean="0"/>
              <a:t>‹#›</a:t>
            </a:fld>
            <a:endParaRPr lang="en-AU"/>
          </a:p>
        </p:txBody>
      </p:sp>
    </p:spTree>
    <p:extLst>
      <p:ext uri="{BB962C8B-B14F-4D97-AF65-F5344CB8AC3E}">
        <p14:creationId xmlns:p14="http://schemas.microsoft.com/office/powerpoint/2010/main" val="1796401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B3684B7-E8B8-46D3-9AE8-A9FBD58714AD}" type="datetimeFigureOut">
              <a:rPr lang="en-AU" smtClean="0"/>
              <a:t>1/04/2014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EA9BD7B-F0F1-4777-82AF-10E0BAE93E81}" type="slidenum">
              <a:rPr lang="en-AU" smtClean="0"/>
              <a:t>‹#›</a:t>
            </a:fld>
            <a:endParaRPr lang="en-AU"/>
          </a:p>
        </p:txBody>
      </p:sp>
    </p:spTree>
    <p:extLst>
      <p:ext uri="{BB962C8B-B14F-4D97-AF65-F5344CB8AC3E}">
        <p14:creationId xmlns:p14="http://schemas.microsoft.com/office/powerpoint/2010/main" val="3746025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3684B7-E8B8-46D3-9AE8-A9FBD58714AD}" type="datetimeFigureOut">
              <a:rPr lang="en-AU" smtClean="0"/>
              <a:t>1/04/2014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EA9BD7B-F0F1-4777-82AF-10E0BAE93E81}" type="slidenum">
              <a:rPr lang="en-AU" smtClean="0"/>
              <a:t>‹#›</a:t>
            </a:fld>
            <a:endParaRPr lang="en-AU"/>
          </a:p>
        </p:txBody>
      </p:sp>
    </p:spTree>
    <p:extLst>
      <p:ext uri="{BB962C8B-B14F-4D97-AF65-F5344CB8AC3E}">
        <p14:creationId xmlns:p14="http://schemas.microsoft.com/office/powerpoint/2010/main" val="2748331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3684B7-E8B8-46D3-9AE8-A9FBD58714AD}" type="datetimeFigureOut">
              <a:rPr lang="en-AU" smtClean="0"/>
              <a:t>1/04/2014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EA9BD7B-F0F1-4777-82AF-10E0BAE93E81}" type="slidenum">
              <a:rPr lang="en-AU" smtClean="0"/>
              <a:t>‹#›</a:t>
            </a:fld>
            <a:endParaRPr lang="en-AU"/>
          </a:p>
        </p:txBody>
      </p:sp>
    </p:spTree>
    <p:extLst>
      <p:ext uri="{BB962C8B-B14F-4D97-AF65-F5344CB8AC3E}">
        <p14:creationId xmlns:p14="http://schemas.microsoft.com/office/powerpoint/2010/main" val="3985428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3684B7-E8B8-46D3-9AE8-A9FBD58714AD}" type="datetimeFigureOut">
              <a:rPr lang="en-AU" smtClean="0"/>
              <a:t>1/04/2014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EA9BD7B-F0F1-4777-82AF-10E0BAE93E81}" type="slidenum">
              <a:rPr lang="en-AU" smtClean="0"/>
              <a:t>‹#›</a:t>
            </a:fld>
            <a:endParaRPr lang="en-AU"/>
          </a:p>
        </p:txBody>
      </p:sp>
    </p:spTree>
    <p:extLst>
      <p:ext uri="{BB962C8B-B14F-4D97-AF65-F5344CB8AC3E}">
        <p14:creationId xmlns:p14="http://schemas.microsoft.com/office/powerpoint/2010/main" val="3563830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3684B7-E8B8-46D3-9AE8-A9FBD58714AD}" type="datetimeFigureOut">
              <a:rPr lang="en-AU" smtClean="0"/>
              <a:t>1/04/2014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9BD7B-F0F1-4777-82AF-10E0BAE93E81}" type="slidenum">
              <a:rPr lang="en-AU" smtClean="0"/>
              <a:t>‹#›</a:t>
            </a:fld>
            <a:endParaRPr lang="en-AU"/>
          </a:p>
        </p:txBody>
      </p:sp>
    </p:spTree>
    <p:extLst>
      <p:ext uri="{BB962C8B-B14F-4D97-AF65-F5344CB8AC3E}">
        <p14:creationId xmlns:p14="http://schemas.microsoft.com/office/powerpoint/2010/main" val="561474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poetrylibrary.edu.au/poets/hope-a-d/australia-0146006"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themonthly.com.au/node/1779"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R8qJWCMJ7qs" TargetMode="External"/><Relationship Id="rId2" Type="http://schemas.openxmlformats.org/officeDocument/2006/relationships/hyperlink" Target="http://www.abc.net.au/7.30/content/2009/s2550081.htm" TargetMode="Externa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b="1" i="0" dirty="0" smtClean="0">
                <a:solidFill>
                  <a:srgbClr val="FF0000"/>
                </a:solidFill>
                <a:effectLst/>
                <a:latin typeface="Arial"/>
              </a:rPr>
              <a:t>ACL 2009 </a:t>
            </a:r>
            <a:r>
              <a:rPr lang="en-AU" dirty="0" smtClean="0"/>
              <a:t/>
            </a:r>
            <a:br>
              <a:rPr lang="en-AU" dirty="0" smtClean="0"/>
            </a:br>
            <a:r>
              <a:rPr lang="en-AU" b="1" i="0" dirty="0" smtClean="0">
                <a:solidFill>
                  <a:srgbClr val="000000"/>
                </a:solidFill>
                <a:effectLst/>
                <a:latin typeface="Arial"/>
              </a:rPr>
              <a:t>Australian Literature </a:t>
            </a:r>
            <a:endParaRPr lang="en-AU" dirty="0"/>
          </a:p>
        </p:txBody>
      </p:sp>
      <p:sp>
        <p:nvSpPr>
          <p:cNvPr id="3" name="Subtitle 2"/>
          <p:cNvSpPr>
            <a:spLocks noGrp="1"/>
          </p:cNvSpPr>
          <p:nvPr>
            <p:ph type="subTitle" idx="1"/>
          </p:nvPr>
        </p:nvSpPr>
        <p:spPr/>
        <p:txBody>
          <a:bodyPr/>
          <a:lstStyle/>
          <a:p>
            <a:r>
              <a:rPr lang="en-AU" b="1" i="0" dirty="0" smtClean="0">
                <a:solidFill>
                  <a:srgbClr val="000000"/>
                </a:solidFill>
                <a:effectLst/>
                <a:latin typeface="Arial"/>
              </a:rPr>
              <a:t>Sydney or the Bush</a:t>
            </a:r>
            <a:endParaRPr lang="en-AU" dirty="0"/>
          </a:p>
        </p:txBody>
      </p:sp>
    </p:spTree>
    <p:extLst>
      <p:ext uri="{BB962C8B-B14F-4D97-AF65-F5344CB8AC3E}">
        <p14:creationId xmlns:p14="http://schemas.microsoft.com/office/powerpoint/2010/main" val="3125419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alien son counih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3991" y="2348880"/>
            <a:ext cx="2286000" cy="35966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3528" y="188640"/>
            <a:ext cx="8352928" cy="2031325"/>
          </a:xfrm>
          <a:prstGeom prst="rect">
            <a:avLst/>
          </a:prstGeom>
        </p:spPr>
        <p:txBody>
          <a:bodyPr wrap="square">
            <a:spAutoFit/>
          </a:bodyPr>
          <a:lstStyle/>
          <a:p>
            <a:pPr marL="285750" indent="-285750">
              <a:buFont typeface="Arial" panose="020B0604020202020204" pitchFamily="34" charset="0"/>
              <a:buChar char="•"/>
            </a:pPr>
            <a:r>
              <a:rPr lang="en-AU" dirty="0" smtClean="0">
                <a:solidFill>
                  <a:srgbClr val="000000"/>
                </a:solidFill>
                <a:latin typeface="Arial"/>
              </a:rPr>
              <a:t>Judah </a:t>
            </a:r>
            <a:r>
              <a:rPr lang="en-AU" dirty="0" err="1" smtClean="0">
                <a:solidFill>
                  <a:srgbClr val="000000"/>
                </a:solidFill>
                <a:latin typeface="Arial"/>
              </a:rPr>
              <a:t>Waten’s</a:t>
            </a:r>
            <a:r>
              <a:rPr lang="en-AU" dirty="0" smtClean="0">
                <a:solidFill>
                  <a:srgbClr val="000000"/>
                </a:solidFill>
                <a:latin typeface="Arial"/>
              </a:rPr>
              <a:t> ‘To </a:t>
            </a:r>
            <a:r>
              <a:rPr lang="en-AU" dirty="0">
                <a:solidFill>
                  <a:srgbClr val="000000"/>
                </a:solidFill>
                <a:latin typeface="Arial"/>
              </a:rPr>
              <a:t>a Country </a:t>
            </a:r>
            <a:r>
              <a:rPr lang="en-AU" dirty="0" smtClean="0">
                <a:solidFill>
                  <a:srgbClr val="000000"/>
                </a:solidFill>
                <a:latin typeface="Arial"/>
              </a:rPr>
              <a:t>Town’ 1946 (from his fictionalised autobiographical collection of short stories </a:t>
            </a:r>
            <a:r>
              <a:rPr lang="en-AU" dirty="0">
                <a:solidFill>
                  <a:srgbClr val="000000"/>
                </a:solidFill>
                <a:latin typeface="Arial"/>
              </a:rPr>
              <a:t> </a:t>
            </a:r>
            <a:r>
              <a:rPr lang="en-AU" i="1" dirty="0">
                <a:solidFill>
                  <a:srgbClr val="000000"/>
                </a:solidFill>
                <a:latin typeface="Arial"/>
              </a:rPr>
              <a:t>Alien </a:t>
            </a:r>
            <a:r>
              <a:rPr lang="en-AU" i="1" dirty="0" smtClean="0">
                <a:solidFill>
                  <a:srgbClr val="000000"/>
                </a:solidFill>
                <a:latin typeface="Arial"/>
              </a:rPr>
              <a:t>Son </a:t>
            </a:r>
            <a:r>
              <a:rPr lang="en-AU" dirty="0" smtClean="0">
                <a:solidFill>
                  <a:srgbClr val="000000"/>
                </a:solidFill>
                <a:latin typeface="Arial"/>
              </a:rPr>
              <a:t>1952) </a:t>
            </a:r>
            <a:r>
              <a:rPr lang="en-AU" dirty="0">
                <a:solidFill>
                  <a:srgbClr val="000000"/>
                </a:solidFill>
                <a:latin typeface="Arial"/>
              </a:rPr>
              <a:t>where the </a:t>
            </a:r>
            <a:r>
              <a:rPr lang="en-AU" dirty="0" smtClean="0">
                <a:solidFill>
                  <a:srgbClr val="000000"/>
                </a:solidFill>
                <a:latin typeface="Arial"/>
              </a:rPr>
              <a:t> Russian Jewish migrant family </a:t>
            </a:r>
            <a:r>
              <a:rPr lang="en-AU" dirty="0">
                <a:solidFill>
                  <a:srgbClr val="000000"/>
                </a:solidFill>
                <a:latin typeface="Arial"/>
              </a:rPr>
              <a:t>is in conflict over the wisdom/necessity of going to </a:t>
            </a:r>
            <a:r>
              <a:rPr lang="en-AU" dirty="0" smtClean="0">
                <a:solidFill>
                  <a:srgbClr val="000000"/>
                </a:solidFill>
                <a:latin typeface="Arial"/>
              </a:rPr>
              <a:t>a </a:t>
            </a:r>
            <a:r>
              <a:rPr lang="en-AU" dirty="0">
                <a:solidFill>
                  <a:srgbClr val="000000"/>
                </a:solidFill>
                <a:latin typeface="Arial"/>
              </a:rPr>
              <a:t>bush town. The father sees </a:t>
            </a:r>
            <a:r>
              <a:rPr lang="en-AU" dirty="0" smtClean="0">
                <a:solidFill>
                  <a:srgbClr val="000000"/>
                </a:solidFill>
                <a:latin typeface="Arial"/>
              </a:rPr>
              <a:t>the economic </a:t>
            </a:r>
            <a:r>
              <a:rPr lang="en-AU" dirty="0">
                <a:solidFill>
                  <a:srgbClr val="000000"/>
                </a:solidFill>
                <a:latin typeface="Arial"/>
              </a:rPr>
              <a:t>virtue of the move whereas the mother only sees loss of community. Even when community seems established the story shows how fragile it is. The bush is figured as a place of loneliness and despair.</a:t>
            </a:r>
            <a:endParaRPr lang="en-AU" b="0" i="0" dirty="0">
              <a:solidFill>
                <a:srgbClr val="000000"/>
              </a:solidFill>
              <a:effectLst/>
              <a:latin typeface="Arial"/>
            </a:endParaRPr>
          </a:p>
        </p:txBody>
      </p:sp>
    </p:spTree>
    <p:extLst>
      <p:ext uri="{BB962C8B-B14F-4D97-AF65-F5344CB8AC3E}">
        <p14:creationId xmlns:p14="http://schemas.microsoft.com/office/powerpoint/2010/main" val="685573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32656"/>
            <a:ext cx="8280920" cy="2585323"/>
          </a:xfrm>
          <a:prstGeom prst="rect">
            <a:avLst/>
          </a:prstGeom>
        </p:spPr>
        <p:txBody>
          <a:bodyPr wrap="square">
            <a:spAutoFit/>
          </a:bodyPr>
          <a:lstStyle/>
          <a:p>
            <a:r>
              <a:rPr lang="en-AU" dirty="0" smtClean="0"/>
              <a:t>The argument  is </a:t>
            </a:r>
            <a:r>
              <a:rPr lang="en-AU" dirty="0"/>
              <a:t>not all one way, as we know:</a:t>
            </a:r>
          </a:p>
          <a:p>
            <a:endParaRPr lang="en-AU" dirty="0"/>
          </a:p>
          <a:p>
            <a:r>
              <a:rPr lang="en-AU" dirty="0"/>
              <a:t>Les Murray </a:t>
            </a:r>
            <a:r>
              <a:rPr lang="en-AU" dirty="0" smtClean="0"/>
              <a:t>‘Sydney </a:t>
            </a:r>
            <a:r>
              <a:rPr lang="en-AU" dirty="0"/>
              <a:t>and the </a:t>
            </a:r>
            <a:r>
              <a:rPr lang="en-AU" dirty="0" smtClean="0"/>
              <a:t>Bush’ (1976) read</a:t>
            </a:r>
            <a:endParaRPr lang="en-AU" dirty="0"/>
          </a:p>
          <a:p>
            <a:endParaRPr lang="en-AU" dirty="0"/>
          </a:p>
          <a:p>
            <a:r>
              <a:rPr lang="en-AU" dirty="0"/>
              <a:t>The bush is the only thing that keeps Australia Australian, the only thing that gives the city's “poor folk a soul”.</a:t>
            </a:r>
          </a:p>
          <a:p>
            <a:endParaRPr lang="en-AU" dirty="0"/>
          </a:p>
          <a:p>
            <a:r>
              <a:rPr lang="en-AU" dirty="0"/>
              <a:t>Les Murray has long been an advocate of the spiritual superiority of the rural. He sees in ordinary men and women what is lacking in the effete and corrupt city elites.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5" y="3072734"/>
            <a:ext cx="3762196" cy="2516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10800000" flipV="1">
            <a:off x="2627784" y="5660812"/>
            <a:ext cx="6475562" cy="830997"/>
          </a:xfrm>
          <a:prstGeom prst="rect">
            <a:avLst/>
          </a:prstGeom>
          <a:noFill/>
        </p:spPr>
        <p:txBody>
          <a:bodyPr wrap="square" rtlCol="0">
            <a:spAutoFit/>
          </a:bodyPr>
          <a:lstStyle/>
          <a:p>
            <a:r>
              <a:rPr lang="en-AU" sz="1600" dirty="0" smtClean="0"/>
              <a:t>Les Murray</a:t>
            </a:r>
          </a:p>
          <a:p>
            <a:r>
              <a:rPr lang="en-AU" sz="1600" dirty="0" smtClean="0"/>
              <a:t>Photograph by James </a:t>
            </a:r>
            <a:r>
              <a:rPr lang="en-AU" sz="1600" dirty="0" err="1" smtClean="0"/>
              <a:t>Croucher</a:t>
            </a:r>
            <a:endParaRPr lang="en-AU" sz="1600" dirty="0"/>
          </a:p>
          <a:p>
            <a:r>
              <a:rPr lang="en-AU" sz="1600" dirty="0" err="1" smtClean="0"/>
              <a:t>NewsPix</a:t>
            </a:r>
            <a:r>
              <a:rPr lang="en-AU" sz="1600" dirty="0" smtClean="0"/>
              <a:t> </a:t>
            </a:r>
            <a:endParaRPr lang="en-AU" sz="1600" dirty="0"/>
          </a:p>
        </p:txBody>
      </p:sp>
    </p:spTree>
    <p:extLst>
      <p:ext uri="{BB962C8B-B14F-4D97-AF65-F5344CB8AC3E}">
        <p14:creationId xmlns:p14="http://schemas.microsoft.com/office/powerpoint/2010/main" val="2559071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352928" cy="5909310"/>
          </a:xfrm>
          <a:prstGeom prst="rect">
            <a:avLst/>
          </a:prstGeom>
        </p:spPr>
        <p:txBody>
          <a:bodyPr wrap="square">
            <a:spAutoFit/>
          </a:bodyPr>
          <a:lstStyle/>
          <a:p>
            <a:r>
              <a:rPr lang="en-AU" dirty="0" smtClean="0"/>
              <a:t>An interesting </a:t>
            </a:r>
            <a:r>
              <a:rPr lang="en-AU" dirty="0"/>
              <a:t>precursor to </a:t>
            </a:r>
            <a:r>
              <a:rPr lang="en-AU" dirty="0" smtClean="0"/>
              <a:t>all of these texts is the chapter  ‘Sweating in the Sydney Slums’  from </a:t>
            </a:r>
            <a:r>
              <a:rPr lang="en-AU" dirty="0"/>
              <a:t>William Lane </a:t>
            </a:r>
            <a:r>
              <a:rPr lang="en-AU" dirty="0" smtClean="0"/>
              <a:t>'s novel </a:t>
            </a:r>
            <a:r>
              <a:rPr lang="en-AU" i="1" dirty="0" smtClean="0"/>
              <a:t>The Workingman's </a:t>
            </a:r>
            <a:r>
              <a:rPr lang="en-AU" i="1" dirty="0"/>
              <a:t>Paradise </a:t>
            </a:r>
            <a:r>
              <a:rPr lang="en-AU" i="1" dirty="0" smtClean="0"/>
              <a:t> </a:t>
            </a:r>
            <a:r>
              <a:rPr lang="en-AU" dirty="0" smtClean="0"/>
              <a:t>(1892). Here protagonist Ned Hawkins, a naïve shearer visiting from Queensland, is taken on a tour of  the real Sydney by Nellie Lawton, a Sydney dressmaker and ardent socialist appalled by the exploitation of women.</a:t>
            </a:r>
          </a:p>
          <a:p>
            <a:endParaRPr lang="en-AU" dirty="0"/>
          </a:p>
          <a:p>
            <a:endParaRPr lang="en-AU" dirty="0"/>
          </a:p>
          <a:p>
            <a:endParaRPr lang="en-AU" dirty="0"/>
          </a:p>
          <a:p>
            <a:endParaRPr lang="en-AU" dirty="0" smtClean="0"/>
          </a:p>
          <a:p>
            <a:endParaRPr lang="en-AU" dirty="0"/>
          </a:p>
          <a:p>
            <a:endParaRPr lang="en-AU" dirty="0" smtClean="0"/>
          </a:p>
          <a:p>
            <a:endParaRPr lang="en-AU" dirty="0"/>
          </a:p>
          <a:p>
            <a:endParaRPr lang="en-AU" dirty="0" smtClean="0"/>
          </a:p>
          <a:p>
            <a:endParaRPr lang="en-AU" dirty="0"/>
          </a:p>
          <a:p>
            <a:endParaRPr lang="en-AU" dirty="0" smtClean="0"/>
          </a:p>
          <a:p>
            <a:endParaRPr lang="en-AU" dirty="0" smtClean="0"/>
          </a:p>
          <a:p>
            <a:r>
              <a:rPr lang="en-AU" dirty="0" smtClean="0"/>
              <a:t>Coral </a:t>
            </a:r>
            <a:r>
              <a:rPr lang="en-AU" dirty="0"/>
              <a:t>Hull's </a:t>
            </a:r>
            <a:r>
              <a:rPr lang="en-AU" dirty="0" smtClean="0"/>
              <a:t>poem ‘Liverpool’ (1995) is set  in order to give the view that the </a:t>
            </a:r>
            <a:r>
              <a:rPr lang="en-AU" dirty="0"/>
              <a:t>city is Hell: </a:t>
            </a:r>
            <a:r>
              <a:rPr lang="en-AU" dirty="0" smtClean="0"/>
              <a:t>“ </a:t>
            </a:r>
            <a:r>
              <a:rPr lang="en-AU" dirty="0" smtClean="0"/>
              <a:t>l</a:t>
            </a:r>
            <a:r>
              <a:rPr lang="en-AU" smtClean="0"/>
              <a:t>iverpool</a:t>
            </a:r>
            <a:r>
              <a:rPr lang="en-AU" dirty="0" smtClean="0"/>
              <a:t> </a:t>
            </a:r>
            <a:r>
              <a:rPr lang="en-AU" dirty="0"/>
              <a:t>, city of the damned”. But </a:t>
            </a:r>
            <a:r>
              <a:rPr lang="en-AU" dirty="0" smtClean="0"/>
              <a:t>the poem also </a:t>
            </a:r>
            <a:r>
              <a:rPr lang="en-AU" dirty="0"/>
              <a:t>contains a journey into the suburban Hell of the western suburbs of Sydney . </a:t>
            </a:r>
            <a:r>
              <a:rPr lang="en-AU" dirty="0" smtClean="0"/>
              <a:t>It is </a:t>
            </a:r>
            <a:r>
              <a:rPr lang="en-AU" dirty="0"/>
              <a:t>a journey poem, a hell poem, but in a sense </a:t>
            </a:r>
            <a:r>
              <a:rPr lang="en-AU" dirty="0" smtClean="0"/>
              <a:t>it is </a:t>
            </a:r>
            <a:r>
              <a:rPr lang="en-AU" dirty="0"/>
              <a:t>about neither the city nor the bush but about a different space, Suburbia.</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375" y="1503387"/>
            <a:ext cx="2005013"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5334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60649"/>
            <a:ext cx="8496944" cy="5355312"/>
          </a:xfrm>
          <a:prstGeom prst="rect">
            <a:avLst/>
          </a:prstGeom>
        </p:spPr>
        <p:txBody>
          <a:bodyPr wrap="square">
            <a:spAutoFit/>
          </a:bodyPr>
          <a:lstStyle/>
          <a:p>
            <a:r>
              <a:rPr lang="en-AU" b="0" i="0" dirty="0" smtClean="0">
                <a:solidFill>
                  <a:srgbClr val="000000"/>
                </a:solidFill>
                <a:effectLst/>
                <a:latin typeface="Arial"/>
              </a:rPr>
              <a:t>Sydney and the Bush are the two big options in Australia</a:t>
            </a:r>
          </a:p>
          <a:p>
            <a:endParaRPr lang="en-AU" b="0" i="0" dirty="0" smtClean="0">
              <a:solidFill>
                <a:srgbClr val="000000"/>
              </a:solidFill>
              <a:effectLst/>
              <a:latin typeface="Arial"/>
            </a:endParaRPr>
          </a:p>
          <a:p>
            <a:pPr marL="285750" indent="-285750">
              <a:buFont typeface="Arial" panose="020B0604020202020204" pitchFamily="34" charset="0"/>
              <a:buChar char="•"/>
            </a:pPr>
            <a:r>
              <a:rPr lang="en-AU" i="0" dirty="0" smtClean="0">
                <a:solidFill>
                  <a:srgbClr val="000000"/>
                </a:solidFill>
                <a:effectLst/>
                <a:latin typeface="Arial"/>
              </a:rPr>
              <a:t>Sydney</a:t>
            </a:r>
            <a:r>
              <a:rPr lang="en-AU" b="0" i="0" dirty="0" smtClean="0">
                <a:solidFill>
                  <a:srgbClr val="000000"/>
                </a:solidFill>
                <a:effectLst/>
                <a:latin typeface="Arial"/>
              </a:rPr>
              <a:t> (meaning Sydney and by metaphorical extension the bigger cities) was the place of one kind of lifestyle;</a:t>
            </a:r>
          </a:p>
          <a:p>
            <a:endParaRPr lang="en-AU" b="0" i="0" dirty="0" smtClean="0">
              <a:solidFill>
                <a:srgbClr val="000000"/>
              </a:solidFill>
              <a:effectLst/>
              <a:latin typeface="Times New Roman"/>
            </a:endParaRPr>
          </a:p>
          <a:p>
            <a:pPr marL="285750" indent="-285750">
              <a:buFont typeface="Arial" panose="020B0604020202020204" pitchFamily="34" charset="0"/>
              <a:buChar char="•"/>
            </a:pPr>
            <a:r>
              <a:rPr lang="en-AU" b="0" i="0" dirty="0" smtClean="0">
                <a:solidFill>
                  <a:srgbClr val="000000"/>
                </a:solidFill>
                <a:effectLst/>
                <a:latin typeface="Arial"/>
              </a:rPr>
              <a:t>the </a:t>
            </a:r>
            <a:r>
              <a:rPr lang="en-AU" i="0" dirty="0" smtClean="0">
                <a:solidFill>
                  <a:srgbClr val="000000"/>
                </a:solidFill>
                <a:effectLst/>
                <a:latin typeface="Arial"/>
              </a:rPr>
              <a:t>Bush</a:t>
            </a:r>
            <a:r>
              <a:rPr lang="en-AU" b="0" i="0" dirty="0" smtClean="0">
                <a:solidFill>
                  <a:srgbClr val="000000"/>
                </a:solidFill>
                <a:effectLst/>
                <a:latin typeface="Arial"/>
              </a:rPr>
              <a:t> (meaning all those places outside of the cities) was its Other -- and vice versa.</a:t>
            </a:r>
          </a:p>
          <a:p>
            <a:endParaRPr lang="en-AU" b="0" i="0" dirty="0" smtClean="0">
              <a:solidFill>
                <a:srgbClr val="000000"/>
              </a:solidFill>
              <a:effectLst/>
              <a:latin typeface="Arial"/>
            </a:endParaRPr>
          </a:p>
          <a:p>
            <a:r>
              <a:rPr lang="en-AU" b="0" i="0" dirty="0" smtClean="0">
                <a:solidFill>
                  <a:srgbClr val="000000"/>
                </a:solidFill>
                <a:effectLst/>
                <a:latin typeface="Arial"/>
              </a:rPr>
              <a:t>Each has its benefits and drawbacks that sometimes are seen as inversely relational to the other's.</a:t>
            </a:r>
          </a:p>
          <a:p>
            <a:endParaRPr lang="en-AU" b="0" i="0" dirty="0" smtClean="0">
              <a:solidFill>
                <a:srgbClr val="000000"/>
              </a:solidFill>
              <a:effectLst/>
              <a:latin typeface="Arial"/>
            </a:endParaRPr>
          </a:p>
          <a:p>
            <a:r>
              <a:rPr lang="en-AU" b="0" i="0" dirty="0" smtClean="0">
                <a:solidFill>
                  <a:srgbClr val="000000"/>
                </a:solidFill>
                <a:effectLst/>
                <a:latin typeface="Arial"/>
              </a:rPr>
              <a:t>In contemporary Australia the two are seen very much in opposition</a:t>
            </a:r>
          </a:p>
          <a:p>
            <a:endParaRPr lang="en-AU" dirty="0">
              <a:solidFill>
                <a:srgbClr val="000000"/>
              </a:solidFill>
              <a:latin typeface="Arial"/>
            </a:endParaRPr>
          </a:p>
          <a:p>
            <a:r>
              <a:rPr lang="en-AU" b="0" i="0" dirty="0" smtClean="0">
                <a:solidFill>
                  <a:srgbClr val="000000"/>
                </a:solidFill>
                <a:effectLst/>
                <a:latin typeface="Arial"/>
              </a:rPr>
              <a:t>Call for a series of oppositions</a:t>
            </a:r>
          </a:p>
          <a:p>
            <a:endParaRPr lang="en-AU" dirty="0">
              <a:solidFill>
                <a:srgbClr val="000000"/>
              </a:solidFill>
              <a:latin typeface="Arial"/>
            </a:endParaRPr>
          </a:p>
          <a:p>
            <a:r>
              <a:rPr lang="en-AU" b="0" i="0" dirty="0" smtClean="0">
                <a:solidFill>
                  <a:srgbClr val="000000"/>
                </a:solidFill>
                <a:effectLst/>
                <a:latin typeface="Arial"/>
              </a:rPr>
              <a:t>The tension between Sydney and the bush is one of the long-standing themes and points of conflict in Australian life and literature.</a:t>
            </a:r>
          </a:p>
          <a:p>
            <a:endParaRPr lang="en-AU" b="0" i="0" dirty="0" smtClean="0">
              <a:solidFill>
                <a:srgbClr val="000000"/>
              </a:solidFill>
              <a:effectLst/>
              <a:latin typeface="Arial"/>
            </a:endParaRPr>
          </a:p>
          <a:p>
            <a:endParaRPr lang="en-AU" b="0" i="0" dirty="0">
              <a:solidFill>
                <a:srgbClr val="000000"/>
              </a:solidFill>
              <a:effectLst/>
              <a:latin typeface="Arial"/>
            </a:endParaRPr>
          </a:p>
        </p:txBody>
      </p:sp>
      <p:pic>
        <p:nvPicPr>
          <p:cNvPr id="1026" name="Picture 2" descr="F:\bushvsc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1088"/>
            <a:ext cx="9144000" cy="263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779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332657"/>
            <a:ext cx="8208912" cy="2862322"/>
          </a:xfrm>
          <a:prstGeom prst="rect">
            <a:avLst/>
          </a:prstGeom>
        </p:spPr>
        <p:txBody>
          <a:bodyPr wrap="square">
            <a:spAutoFit/>
          </a:bodyPr>
          <a:lstStyle/>
          <a:p>
            <a:pPr lvl="0"/>
            <a:r>
              <a:rPr lang="en-AU" dirty="0">
                <a:solidFill>
                  <a:srgbClr val="000000"/>
                </a:solidFill>
                <a:latin typeface="Arial"/>
              </a:rPr>
              <a:t>Last week we mentioned A.D. Hope's bleak vision in ‘ </a:t>
            </a:r>
            <a:r>
              <a:rPr lang="en-AU" dirty="0">
                <a:solidFill>
                  <a:srgbClr val="000000"/>
                </a:solidFill>
                <a:latin typeface="Arial"/>
                <a:hlinkClick r:id="rId3"/>
              </a:rPr>
              <a:t>Australia</a:t>
            </a:r>
            <a:r>
              <a:rPr lang="en-AU" dirty="0">
                <a:solidFill>
                  <a:srgbClr val="000000"/>
                </a:solidFill>
                <a:latin typeface="Arial"/>
              </a:rPr>
              <a:t> </a:t>
            </a:r>
            <a:r>
              <a:rPr lang="en-AU" dirty="0" smtClean="0">
                <a:solidFill>
                  <a:srgbClr val="000000"/>
                </a:solidFill>
                <a:latin typeface="Arial"/>
              </a:rPr>
              <a:t>’ (1939)</a:t>
            </a:r>
            <a:endParaRPr lang="en-AU" dirty="0">
              <a:solidFill>
                <a:srgbClr val="000000"/>
              </a:solidFill>
              <a:latin typeface="Arial"/>
            </a:endParaRPr>
          </a:p>
          <a:p>
            <a:pPr lvl="0"/>
            <a:r>
              <a:rPr lang="en-AU" dirty="0">
                <a:solidFill>
                  <a:prstClr val="black"/>
                </a:solidFill>
              </a:rPr>
              <a:t/>
            </a:r>
            <a:br>
              <a:rPr lang="en-AU" dirty="0">
                <a:solidFill>
                  <a:prstClr val="black"/>
                </a:solidFill>
              </a:rPr>
            </a:br>
            <a:r>
              <a:rPr lang="en-AU" dirty="0">
                <a:solidFill>
                  <a:prstClr val="black"/>
                </a:solidFill>
              </a:rPr>
              <a:t>…</a:t>
            </a:r>
            <a:r>
              <a:rPr lang="en-AU" dirty="0">
                <a:solidFill>
                  <a:srgbClr val="000000"/>
                </a:solidFill>
                <a:latin typeface="Arial"/>
              </a:rPr>
              <a:t>She is the last of lands, the emptiest, </a:t>
            </a:r>
            <a:br>
              <a:rPr lang="en-AU" dirty="0">
                <a:solidFill>
                  <a:srgbClr val="000000"/>
                </a:solidFill>
                <a:latin typeface="Arial"/>
              </a:rPr>
            </a:br>
            <a:r>
              <a:rPr lang="en-AU" dirty="0">
                <a:solidFill>
                  <a:srgbClr val="000000"/>
                </a:solidFill>
                <a:latin typeface="Arial"/>
              </a:rPr>
              <a:t>A woman beyond her change of life, a breast </a:t>
            </a:r>
            <a:br>
              <a:rPr lang="en-AU" dirty="0">
                <a:solidFill>
                  <a:srgbClr val="000000"/>
                </a:solidFill>
                <a:latin typeface="Arial"/>
              </a:rPr>
            </a:br>
            <a:r>
              <a:rPr lang="en-AU" dirty="0">
                <a:solidFill>
                  <a:srgbClr val="000000"/>
                </a:solidFill>
                <a:latin typeface="Arial"/>
              </a:rPr>
              <a:t>Still tender but within the womb is dry…</a:t>
            </a:r>
          </a:p>
          <a:p>
            <a:pPr lvl="0"/>
            <a:endParaRPr lang="en-AU" dirty="0">
              <a:solidFill>
                <a:srgbClr val="000000"/>
              </a:solidFill>
              <a:latin typeface="Arial"/>
            </a:endParaRPr>
          </a:p>
          <a:p>
            <a:pPr lvl="0"/>
            <a:r>
              <a:rPr lang="en-AU" dirty="0">
                <a:solidFill>
                  <a:srgbClr val="000000"/>
                </a:solidFill>
                <a:latin typeface="Arial"/>
              </a:rPr>
              <a:t>And her five cities, like five teeming sores, </a:t>
            </a:r>
            <a:br>
              <a:rPr lang="en-AU" dirty="0">
                <a:solidFill>
                  <a:srgbClr val="000000"/>
                </a:solidFill>
                <a:latin typeface="Arial"/>
              </a:rPr>
            </a:br>
            <a:r>
              <a:rPr lang="en-AU" dirty="0">
                <a:solidFill>
                  <a:srgbClr val="000000"/>
                </a:solidFill>
                <a:latin typeface="Arial"/>
              </a:rPr>
              <a:t>Each drains her: a vast parasite robber-state </a:t>
            </a:r>
            <a:br>
              <a:rPr lang="en-AU" dirty="0">
                <a:solidFill>
                  <a:srgbClr val="000000"/>
                </a:solidFill>
                <a:latin typeface="Arial"/>
              </a:rPr>
            </a:br>
            <a:r>
              <a:rPr lang="en-AU" dirty="0">
                <a:solidFill>
                  <a:srgbClr val="000000"/>
                </a:solidFill>
                <a:latin typeface="Arial"/>
              </a:rPr>
              <a:t>Where second-hand Europeans pullulate </a:t>
            </a:r>
            <a:br>
              <a:rPr lang="en-AU" dirty="0">
                <a:solidFill>
                  <a:srgbClr val="000000"/>
                </a:solidFill>
                <a:latin typeface="Arial"/>
              </a:rPr>
            </a:br>
            <a:r>
              <a:rPr lang="en-AU" dirty="0">
                <a:solidFill>
                  <a:srgbClr val="000000"/>
                </a:solidFill>
                <a:latin typeface="Arial"/>
              </a:rPr>
              <a:t>Timidly on the edge of alien shores...</a:t>
            </a:r>
          </a:p>
        </p:txBody>
      </p:sp>
      <p:sp>
        <p:nvSpPr>
          <p:cNvPr id="3" name="Rectangle 2"/>
          <p:cNvSpPr/>
          <p:nvPr/>
        </p:nvSpPr>
        <p:spPr>
          <a:xfrm>
            <a:off x="395536" y="3356992"/>
            <a:ext cx="8280920" cy="923330"/>
          </a:xfrm>
          <a:prstGeom prst="rect">
            <a:avLst/>
          </a:prstGeom>
        </p:spPr>
        <p:txBody>
          <a:bodyPr wrap="square">
            <a:spAutoFit/>
          </a:bodyPr>
          <a:lstStyle/>
          <a:p>
            <a:r>
              <a:rPr lang="en-AU" dirty="0">
                <a:latin typeface="Arial Unicode MS" panose="020B0604020202020204" pitchFamily="34" charset="-128"/>
                <a:ea typeface="Arial Unicode MS" panose="020B0604020202020204" pitchFamily="34" charset="-128"/>
                <a:cs typeface="Arial Unicode MS" panose="020B0604020202020204" pitchFamily="34" charset="-128"/>
              </a:rPr>
              <a:t>The texts selected for today are all chosen because of the way they exemplify and or build upon that opposition between the centre and the edge of Australia.</a:t>
            </a:r>
          </a:p>
          <a:p>
            <a:endParaRPr lang="en-AU" dirty="0"/>
          </a:p>
        </p:txBody>
      </p:sp>
    </p:spTree>
    <p:extLst>
      <p:ext uri="{BB962C8B-B14F-4D97-AF65-F5344CB8AC3E}">
        <p14:creationId xmlns:p14="http://schemas.microsoft.com/office/powerpoint/2010/main" val="2257989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97346"/>
            <a:ext cx="8352928" cy="923330"/>
          </a:xfrm>
          <a:prstGeom prst="rect">
            <a:avLst/>
          </a:prstGeom>
        </p:spPr>
        <p:txBody>
          <a:bodyPr wrap="square">
            <a:spAutoFit/>
          </a:bodyPr>
          <a:lstStyle/>
          <a:p>
            <a:r>
              <a:rPr lang="en-AU" b="0" i="0" dirty="0" smtClean="0">
                <a:solidFill>
                  <a:srgbClr val="000000"/>
                </a:solidFill>
                <a:effectLst/>
                <a:latin typeface="Arial"/>
              </a:rPr>
              <a:t>The opposition is well captured by the Lawson Paterson debate carried out in the pages of the </a:t>
            </a:r>
            <a:r>
              <a:rPr lang="en-AU" b="0" i="1" dirty="0" smtClean="0">
                <a:solidFill>
                  <a:srgbClr val="000000"/>
                </a:solidFill>
                <a:effectLst/>
                <a:latin typeface="Arial"/>
              </a:rPr>
              <a:t>Bulletin </a:t>
            </a:r>
            <a:r>
              <a:rPr lang="en-AU" b="0" dirty="0" smtClean="0">
                <a:solidFill>
                  <a:srgbClr val="000000"/>
                </a:solidFill>
                <a:effectLst/>
                <a:latin typeface="Arial"/>
              </a:rPr>
              <a:t>in 1892</a:t>
            </a:r>
            <a:r>
              <a:rPr lang="en-AU" b="0" i="0" dirty="0" smtClean="0">
                <a:solidFill>
                  <a:srgbClr val="000000"/>
                </a:solidFill>
                <a:effectLst/>
                <a:latin typeface="Arial"/>
              </a:rPr>
              <a:t>.</a:t>
            </a:r>
          </a:p>
          <a:p>
            <a:endParaRPr lang="en-AU" b="1" i="0" dirty="0" smtClean="0">
              <a:solidFill>
                <a:srgbClr val="000000"/>
              </a:solidFill>
              <a:effectLst/>
              <a:latin typeface="Arial"/>
            </a:endParaRPr>
          </a:p>
        </p:txBody>
      </p:sp>
      <p:pic>
        <p:nvPicPr>
          <p:cNvPr id="1026" name="Picture 2" descr="F:\HenryLawsonInTheDays740w1085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2176532"/>
            <a:ext cx="2736304" cy="384475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Banjo Paterson 18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176533"/>
            <a:ext cx="2646473" cy="3844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754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88640"/>
            <a:ext cx="8280920" cy="4247317"/>
          </a:xfrm>
          <a:prstGeom prst="rect">
            <a:avLst/>
          </a:prstGeom>
        </p:spPr>
        <p:txBody>
          <a:bodyPr wrap="square">
            <a:spAutoFit/>
          </a:bodyPr>
          <a:lstStyle/>
          <a:p>
            <a:pPr lvl="0"/>
            <a:r>
              <a:rPr lang="en-AU" dirty="0" smtClean="0">
                <a:solidFill>
                  <a:srgbClr val="000000"/>
                </a:solidFill>
                <a:latin typeface="Arial"/>
              </a:rPr>
              <a:t>Read </a:t>
            </a:r>
            <a:r>
              <a:rPr lang="en-AU" dirty="0">
                <a:solidFill>
                  <a:srgbClr val="000000"/>
                </a:solidFill>
                <a:latin typeface="Arial"/>
              </a:rPr>
              <a:t>the first exchange: Lawson’s ‘Borderland’ later titled ‘Up the Country’  and Paterson’s </a:t>
            </a:r>
            <a:r>
              <a:rPr lang="en-AU" dirty="0" smtClean="0">
                <a:solidFill>
                  <a:srgbClr val="000000"/>
                </a:solidFill>
                <a:latin typeface="Arial"/>
              </a:rPr>
              <a:t>reply ‘In </a:t>
            </a:r>
            <a:r>
              <a:rPr lang="en-AU" dirty="0">
                <a:solidFill>
                  <a:srgbClr val="000000"/>
                </a:solidFill>
                <a:latin typeface="Arial"/>
              </a:rPr>
              <a:t>Defence of the Bush’ in Lee (ed.) pp. 355-358</a:t>
            </a:r>
          </a:p>
          <a:p>
            <a:pPr lvl="0"/>
            <a:endParaRPr lang="en-AU" dirty="0">
              <a:solidFill>
                <a:srgbClr val="000000"/>
              </a:solidFill>
              <a:latin typeface="Arial"/>
            </a:endParaRPr>
          </a:p>
          <a:p>
            <a:pPr lvl="0"/>
            <a:r>
              <a:rPr lang="en-AU" dirty="0">
                <a:solidFill>
                  <a:srgbClr val="000000"/>
                </a:solidFill>
                <a:latin typeface="Arial"/>
              </a:rPr>
              <a:t>The poets asserted the relative virtues of their chosen domains.</a:t>
            </a:r>
          </a:p>
          <a:p>
            <a:pPr lvl="0"/>
            <a:endParaRPr lang="en-AU" dirty="0">
              <a:solidFill>
                <a:srgbClr val="000000"/>
              </a:solidFill>
              <a:latin typeface="Arial"/>
            </a:endParaRPr>
          </a:p>
          <a:p>
            <a:pPr lvl="0">
              <a:buFont typeface="Arial"/>
              <a:buChar char="•"/>
            </a:pPr>
            <a:r>
              <a:rPr lang="en-AU" dirty="0">
                <a:solidFill>
                  <a:srgbClr val="000000"/>
                </a:solidFill>
                <a:latin typeface="Arial"/>
              </a:rPr>
              <a:t>Lawson sees the bush as hellish and full of despair whereas Paterson sees it as a place of variation and life – where once one saw drought one will soon see fertility</a:t>
            </a:r>
            <a:r>
              <a:rPr lang="en-AU" dirty="0" smtClean="0">
                <a:solidFill>
                  <a:srgbClr val="000000"/>
                </a:solidFill>
                <a:latin typeface="Arial"/>
              </a:rPr>
              <a:t>.</a:t>
            </a:r>
          </a:p>
          <a:p>
            <a:pPr lvl="0"/>
            <a:endParaRPr lang="en-AU" dirty="0">
              <a:solidFill>
                <a:srgbClr val="000000"/>
              </a:solidFill>
              <a:latin typeface="Arial"/>
            </a:endParaRPr>
          </a:p>
          <a:p>
            <a:pPr lvl="0">
              <a:buFont typeface="Arial"/>
              <a:buChar char="•"/>
            </a:pPr>
            <a:r>
              <a:rPr lang="en-AU" dirty="0">
                <a:solidFill>
                  <a:srgbClr val="000000"/>
                </a:solidFill>
                <a:latin typeface="Arial"/>
              </a:rPr>
              <a:t>Lawson prefers the comforts of the city whereas Paterson sees the poverty and the mean streets.</a:t>
            </a:r>
          </a:p>
          <a:p>
            <a:pPr lvl="0"/>
            <a:endParaRPr lang="en-AU" dirty="0">
              <a:solidFill>
                <a:srgbClr val="000000"/>
              </a:solidFill>
              <a:latin typeface="Arial"/>
            </a:endParaRPr>
          </a:p>
          <a:p>
            <a:pPr lvl="0"/>
            <a:r>
              <a:rPr lang="en-AU" dirty="0">
                <a:solidFill>
                  <a:srgbClr val="000000"/>
                </a:solidFill>
                <a:latin typeface="Arial"/>
              </a:rPr>
              <a:t>The exchange is to some extent a fabricated argument designed to sell copy and one made in the spirit of friendship between the poets but it does ask us to confront the question of what is better: Sydney or the Bush.</a:t>
            </a:r>
            <a:endParaRPr lang="en-AU" dirty="0">
              <a:solidFill>
                <a:srgbClr val="000000"/>
              </a:solidFill>
              <a:latin typeface="Arial"/>
            </a:endParaRPr>
          </a:p>
        </p:txBody>
      </p:sp>
    </p:spTree>
    <p:extLst>
      <p:ext uri="{BB962C8B-B14F-4D97-AF65-F5344CB8AC3E}">
        <p14:creationId xmlns:p14="http://schemas.microsoft.com/office/powerpoint/2010/main" val="2290028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88640"/>
            <a:ext cx="8208912" cy="4524315"/>
          </a:xfrm>
          <a:prstGeom prst="rect">
            <a:avLst/>
          </a:prstGeom>
        </p:spPr>
        <p:txBody>
          <a:bodyPr wrap="square">
            <a:spAutoFit/>
          </a:bodyPr>
          <a:lstStyle/>
          <a:p>
            <a:r>
              <a:rPr lang="en-AU" b="0" i="0" dirty="0" smtClean="0">
                <a:solidFill>
                  <a:srgbClr val="000000"/>
                </a:solidFill>
                <a:effectLst/>
                <a:latin typeface="Arial"/>
              </a:rPr>
              <a:t>For example, </a:t>
            </a:r>
            <a:r>
              <a:rPr lang="en-AU" b="0" i="0" dirty="0" smtClean="0">
                <a:solidFill>
                  <a:srgbClr val="000000"/>
                </a:solidFill>
                <a:effectLst/>
                <a:latin typeface="Arial"/>
              </a:rPr>
              <a:t>Sydney-bred John </a:t>
            </a:r>
            <a:r>
              <a:rPr lang="en-AU" b="0" i="0" dirty="0" smtClean="0">
                <a:solidFill>
                  <a:srgbClr val="000000"/>
                </a:solidFill>
                <a:effectLst/>
                <a:latin typeface="Arial"/>
              </a:rPr>
              <a:t>Grant </a:t>
            </a:r>
            <a:r>
              <a:rPr lang="en-AU" b="0" i="0" dirty="0" smtClean="0">
                <a:solidFill>
                  <a:srgbClr val="000000"/>
                </a:solidFill>
                <a:effectLst/>
                <a:latin typeface="Arial"/>
              </a:rPr>
              <a:t>in Kenneth Cook’s novel </a:t>
            </a:r>
            <a:r>
              <a:rPr lang="en-AU" i="1" dirty="0" smtClean="0">
                <a:solidFill>
                  <a:srgbClr val="000000"/>
                </a:solidFill>
                <a:effectLst/>
                <a:latin typeface="Arial"/>
              </a:rPr>
              <a:t>Wake </a:t>
            </a:r>
            <a:r>
              <a:rPr lang="en-AU" i="1" dirty="0" smtClean="0">
                <a:solidFill>
                  <a:srgbClr val="000000"/>
                </a:solidFill>
                <a:effectLst/>
                <a:latin typeface="Arial"/>
              </a:rPr>
              <a:t>in Fright</a:t>
            </a:r>
            <a:r>
              <a:rPr lang="en-AU" b="1" i="1" dirty="0" smtClean="0">
                <a:solidFill>
                  <a:srgbClr val="000000"/>
                </a:solidFill>
                <a:effectLst/>
                <a:latin typeface="Arial"/>
              </a:rPr>
              <a:t> </a:t>
            </a:r>
            <a:r>
              <a:rPr lang="en-AU" dirty="0" smtClean="0">
                <a:solidFill>
                  <a:srgbClr val="000000"/>
                </a:solidFill>
                <a:effectLst/>
                <a:latin typeface="Arial"/>
              </a:rPr>
              <a:t>(1961) </a:t>
            </a:r>
            <a:r>
              <a:rPr lang="en-AU" b="0" i="0" dirty="0" smtClean="0">
                <a:solidFill>
                  <a:srgbClr val="000000"/>
                </a:solidFill>
                <a:effectLst/>
                <a:latin typeface="Arial"/>
              </a:rPr>
              <a:t>is </a:t>
            </a:r>
            <a:r>
              <a:rPr lang="en-AU" b="0" i="0" dirty="0" smtClean="0">
                <a:solidFill>
                  <a:srgbClr val="000000"/>
                </a:solidFill>
                <a:effectLst/>
                <a:latin typeface="Arial"/>
              </a:rPr>
              <a:t>in no doubt. Sydney (or the city) is his </a:t>
            </a:r>
            <a:r>
              <a:rPr lang="en-AU" b="0" i="0" dirty="0" smtClean="0">
                <a:solidFill>
                  <a:srgbClr val="000000"/>
                </a:solidFill>
                <a:effectLst/>
                <a:latin typeface="Arial"/>
              </a:rPr>
              <a:t>goal (</a:t>
            </a:r>
            <a:r>
              <a:rPr lang="en-AU" dirty="0" smtClean="0">
                <a:solidFill>
                  <a:srgbClr val="000000"/>
                </a:solidFill>
                <a:latin typeface="Arial"/>
              </a:rPr>
              <a:t>p</a:t>
            </a:r>
            <a:r>
              <a:rPr lang="en-AU" b="0" i="0" dirty="0" smtClean="0">
                <a:solidFill>
                  <a:srgbClr val="000000"/>
                </a:solidFill>
                <a:effectLst/>
                <a:latin typeface="Arial"/>
              </a:rPr>
              <a:t>.7)</a:t>
            </a:r>
            <a:endParaRPr lang="en-AU" b="0" i="0" dirty="0" smtClean="0">
              <a:solidFill>
                <a:srgbClr val="000000"/>
              </a:solidFill>
              <a:effectLst/>
              <a:latin typeface="Arial"/>
            </a:endParaRPr>
          </a:p>
          <a:p>
            <a:endParaRPr lang="en-AU" b="0" i="0" dirty="0" smtClean="0">
              <a:solidFill>
                <a:srgbClr val="000000"/>
              </a:solidFill>
              <a:effectLst/>
              <a:latin typeface="Arial"/>
            </a:endParaRPr>
          </a:p>
          <a:p>
            <a:r>
              <a:rPr lang="en-AU" b="0" i="0" dirty="0" smtClean="0">
                <a:solidFill>
                  <a:srgbClr val="000000"/>
                </a:solidFill>
                <a:effectLst/>
                <a:latin typeface="Arial"/>
              </a:rPr>
              <a:t>Like Odysseus trying to get home </a:t>
            </a:r>
            <a:r>
              <a:rPr lang="en-AU" b="0" i="0" dirty="0" smtClean="0">
                <a:solidFill>
                  <a:srgbClr val="000000"/>
                </a:solidFill>
                <a:effectLst/>
                <a:latin typeface="Arial"/>
              </a:rPr>
              <a:t>Grant </a:t>
            </a:r>
            <a:r>
              <a:rPr lang="en-AU" b="0" i="0" dirty="0" smtClean="0">
                <a:solidFill>
                  <a:srgbClr val="000000"/>
                </a:solidFill>
                <a:effectLst/>
                <a:latin typeface="Arial"/>
              </a:rPr>
              <a:t>is confounded at every turn by the people and situations he finds as well as his own arrogance and weakness.</a:t>
            </a:r>
          </a:p>
          <a:p>
            <a:endParaRPr lang="en-AU" b="0" i="0" dirty="0" smtClean="0">
              <a:solidFill>
                <a:srgbClr val="000000"/>
              </a:solidFill>
              <a:effectLst/>
              <a:latin typeface="Arial"/>
            </a:endParaRPr>
          </a:p>
          <a:p>
            <a:r>
              <a:rPr lang="en-AU" b="0" i="0" dirty="0" smtClean="0">
                <a:solidFill>
                  <a:srgbClr val="000000"/>
                </a:solidFill>
                <a:effectLst/>
                <a:latin typeface="Arial"/>
              </a:rPr>
              <a:t>In the discussions of the film adaptation of </a:t>
            </a:r>
            <a:r>
              <a:rPr lang="en-AU" b="0" i="1" dirty="0" smtClean="0">
                <a:solidFill>
                  <a:srgbClr val="000000"/>
                </a:solidFill>
                <a:effectLst/>
                <a:latin typeface="Arial"/>
              </a:rPr>
              <a:t>Wake in Fright</a:t>
            </a:r>
            <a:r>
              <a:rPr lang="en-AU" b="0" i="0" dirty="0" smtClean="0">
                <a:solidFill>
                  <a:srgbClr val="000000"/>
                </a:solidFill>
                <a:effectLst/>
                <a:latin typeface="Arial"/>
              </a:rPr>
              <a:t> a number of classic comparisons are made. Kate Jennings compares Grant to Aeneas from Virgil’s </a:t>
            </a:r>
            <a:r>
              <a:rPr lang="en-AU" b="0" i="1" dirty="0" smtClean="0">
                <a:solidFill>
                  <a:srgbClr val="000000"/>
                </a:solidFill>
                <a:effectLst/>
                <a:latin typeface="Arial"/>
              </a:rPr>
              <a:t>The Aeneid </a:t>
            </a:r>
            <a:r>
              <a:rPr lang="en-AU" b="0" i="0" dirty="0" smtClean="0">
                <a:solidFill>
                  <a:srgbClr val="000000"/>
                </a:solidFill>
                <a:effectLst/>
                <a:latin typeface="Arial"/>
              </a:rPr>
              <a:t>. </a:t>
            </a:r>
            <a:r>
              <a:rPr lang="en-AU" dirty="0" smtClean="0">
                <a:solidFill>
                  <a:srgbClr val="000000"/>
                </a:solidFill>
                <a:latin typeface="Arial"/>
                <a:hlinkClick r:id="rId2"/>
              </a:rPr>
              <a:t>Kate </a:t>
            </a:r>
            <a:r>
              <a:rPr lang="en-AU" dirty="0">
                <a:solidFill>
                  <a:srgbClr val="000000"/>
                </a:solidFill>
                <a:latin typeface="Arial"/>
                <a:hlinkClick r:id="rId2"/>
              </a:rPr>
              <a:t>Jennings on Wake in Fright</a:t>
            </a:r>
            <a:endParaRPr lang="en-AU" dirty="0">
              <a:solidFill>
                <a:srgbClr val="000000"/>
              </a:solidFill>
              <a:latin typeface="Arial"/>
            </a:endParaRPr>
          </a:p>
          <a:p>
            <a:r>
              <a:rPr lang="en-AU" dirty="0">
                <a:solidFill>
                  <a:srgbClr val="000000"/>
                </a:solidFill>
                <a:latin typeface="Arial"/>
              </a:rPr>
              <a:t> </a:t>
            </a:r>
          </a:p>
          <a:p>
            <a:r>
              <a:rPr lang="en-AU" b="0" i="0" dirty="0" smtClean="0">
                <a:solidFill>
                  <a:srgbClr val="000000"/>
                </a:solidFill>
                <a:effectLst/>
                <a:latin typeface="Arial"/>
              </a:rPr>
              <a:t>Simon </a:t>
            </a:r>
            <a:r>
              <a:rPr lang="en-AU" b="0" i="0" dirty="0" err="1" smtClean="0">
                <a:solidFill>
                  <a:srgbClr val="000000"/>
                </a:solidFill>
                <a:effectLst/>
                <a:latin typeface="Arial"/>
              </a:rPr>
              <a:t>Caterson</a:t>
            </a:r>
            <a:r>
              <a:rPr lang="en-AU" b="0" i="0" dirty="0" smtClean="0">
                <a:solidFill>
                  <a:srgbClr val="000000"/>
                </a:solidFill>
                <a:effectLst/>
                <a:latin typeface="Arial"/>
              </a:rPr>
              <a:t> sees a </a:t>
            </a:r>
            <a:r>
              <a:rPr lang="en-AU" i="1" dirty="0" smtClean="0">
                <a:solidFill>
                  <a:srgbClr val="000000"/>
                </a:solidFill>
                <a:effectLst/>
                <a:latin typeface="Arial"/>
              </a:rPr>
              <a:t>Heart of Darkness</a:t>
            </a:r>
            <a:r>
              <a:rPr lang="en-AU" b="0" i="0" dirty="0" smtClean="0">
                <a:solidFill>
                  <a:srgbClr val="000000"/>
                </a:solidFill>
                <a:effectLst/>
                <a:latin typeface="Arial"/>
              </a:rPr>
              <a:t> comparison.</a:t>
            </a:r>
          </a:p>
          <a:p>
            <a:endParaRPr lang="en-AU" b="0" i="0" dirty="0" smtClean="0">
              <a:solidFill>
                <a:srgbClr val="000000"/>
              </a:solidFill>
              <a:effectLst/>
              <a:latin typeface="Arial"/>
            </a:endParaRPr>
          </a:p>
          <a:p>
            <a:r>
              <a:rPr lang="en-AU" b="0" i="0" dirty="0" smtClean="0">
                <a:solidFill>
                  <a:srgbClr val="000000"/>
                </a:solidFill>
                <a:effectLst/>
                <a:latin typeface="Arial"/>
              </a:rPr>
              <a:t>Indeed it's hard not to see </a:t>
            </a:r>
            <a:r>
              <a:rPr lang="en-AU" i="1" dirty="0" smtClean="0">
                <a:solidFill>
                  <a:srgbClr val="000000"/>
                </a:solidFill>
                <a:effectLst/>
                <a:latin typeface="Arial"/>
              </a:rPr>
              <a:t>Wake in Fright</a:t>
            </a:r>
            <a:r>
              <a:rPr lang="en-AU" b="1" i="1" dirty="0" smtClean="0">
                <a:solidFill>
                  <a:srgbClr val="000000"/>
                </a:solidFill>
                <a:effectLst/>
                <a:latin typeface="Arial"/>
              </a:rPr>
              <a:t> </a:t>
            </a:r>
            <a:r>
              <a:rPr lang="en-AU" b="0" i="0" dirty="0" smtClean="0">
                <a:solidFill>
                  <a:srgbClr val="000000"/>
                </a:solidFill>
                <a:effectLst/>
                <a:latin typeface="Arial"/>
              </a:rPr>
              <a:t>also as having a classic descent into hell </a:t>
            </a:r>
            <a:r>
              <a:rPr lang="en-AU" b="0" i="0" dirty="0" smtClean="0">
                <a:solidFill>
                  <a:srgbClr val="000000"/>
                </a:solidFill>
                <a:effectLst/>
                <a:latin typeface="Arial"/>
              </a:rPr>
              <a:t>narrative. Peter Temple in his introduction to the edition published by Text sees </a:t>
            </a:r>
            <a:r>
              <a:rPr lang="en-AU" dirty="0" smtClean="0">
                <a:solidFill>
                  <a:srgbClr val="000000"/>
                </a:solidFill>
                <a:latin typeface="Arial"/>
              </a:rPr>
              <a:t>it so.</a:t>
            </a:r>
            <a:endParaRPr lang="en-AU" b="0" i="0" dirty="0" smtClean="0">
              <a:solidFill>
                <a:srgbClr val="000000"/>
              </a:solidFill>
              <a:effectLst/>
              <a:latin typeface="Arial"/>
            </a:endParaRPr>
          </a:p>
          <a:p>
            <a:endParaRPr lang="en-AU" b="0" i="0" dirty="0" smtClean="0">
              <a:solidFill>
                <a:srgbClr val="000000"/>
              </a:solidFill>
              <a:effectLst/>
              <a:latin typeface="Arial"/>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4149080"/>
            <a:ext cx="1647791" cy="2549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4787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7017306"/>
          </a:xfrm>
          <a:prstGeom prst="rect">
            <a:avLst/>
          </a:prstGeom>
        </p:spPr>
        <p:txBody>
          <a:bodyPr wrap="square">
            <a:spAutoFit/>
          </a:bodyPr>
          <a:lstStyle/>
          <a:p>
            <a:r>
              <a:rPr lang="en-AU" dirty="0"/>
              <a:t>One question is whether it fulfils the </a:t>
            </a:r>
            <a:r>
              <a:rPr lang="en-AU" dirty="0" smtClean="0"/>
              <a:t>criteria </a:t>
            </a:r>
            <a:r>
              <a:rPr lang="en-AU" dirty="0"/>
              <a:t>of a katabatic narrative.</a:t>
            </a:r>
          </a:p>
          <a:p>
            <a:endParaRPr lang="en-AU" dirty="0"/>
          </a:p>
          <a:p>
            <a:r>
              <a:rPr lang="en-AU" dirty="0"/>
              <a:t>How we see this depends somewhat on when we understand the descent into hell as beginning:</a:t>
            </a:r>
          </a:p>
          <a:p>
            <a:endParaRPr lang="en-AU" dirty="0"/>
          </a:p>
          <a:p>
            <a:pPr marL="342900" indent="-342900">
              <a:buFont typeface="+mj-lt"/>
              <a:buAutoNum type="arabicPeriod"/>
            </a:pPr>
            <a:r>
              <a:rPr lang="en-AU" dirty="0" smtClean="0"/>
              <a:t>Leaving </a:t>
            </a:r>
            <a:r>
              <a:rPr lang="en-AU" dirty="0"/>
              <a:t>Sydney? </a:t>
            </a:r>
            <a:r>
              <a:rPr lang="en-AU" dirty="0" err="1"/>
              <a:t>Tiboonda</a:t>
            </a:r>
            <a:r>
              <a:rPr lang="en-AU" dirty="0"/>
              <a:t> is after all </a:t>
            </a:r>
            <a:r>
              <a:rPr lang="en-AU" dirty="0" smtClean="0"/>
              <a:t> </a:t>
            </a:r>
            <a:r>
              <a:rPr lang="en-AU" dirty="0"/>
              <a:t>described as a "variation of hell" (</a:t>
            </a:r>
            <a:r>
              <a:rPr lang="en-AU" dirty="0" smtClean="0"/>
              <a:t>p. 8). </a:t>
            </a:r>
            <a:r>
              <a:rPr lang="en-AU" dirty="0"/>
              <a:t>If this is the beginning of the descent we need to realise that the story </a:t>
            </a:r>
            <a:r>
              <a:rPr lang="en-AU" dirty="0" smtClean="0"/>
              <a:t>finishes </a:t>
            </a:r>
            <a:r>
              <a:rPr lang="en-AU" dirty="0"/>
              <a:t>with Grant very much stuck in Hell and with no sense of impending escape</a:t>
            </a:r>
            <a:r>
              <a:rPr lang="en-AU" dirty="0" smtClean="0"/>
              <a:t>.</a:t>
            </a:r>
          </a:p>
          <a:p>
            <a:pPr marL="342900" indent="-342900">
              <a:buFont typeface="+mj-lt"/>
              <a:buAutoNum type="arabicPeriod"/>
            </a:pPr>
            <a:r>
              <a:rPr lang="en-AU" dirty="0" smtClean="0"/>
              <a:t>Leaving </a:t>
            </a:r>
            <a:r>
              <a:rPr lang="en-AU" dirty="0" err="1"/>
              <a:t>Tiboonda</a:t>
            </a:r>
            <a:r>
              <a:rPr lang="en-AU" dirty="0"/>
              <a:t>? Leaving the variation to the pure version? Perhaps. </a:t>
            </a:r>
            <a:r>
              <a:rPr lang="en-AU" dirty="0" smtClean="0"/>
              <a:t>Grant’s </a:t>
            </a:r>
            <a:r>
              <a:rPr lang="en-AU" dirty="0"/>
              <a:t>return to </a:t>
            </a:r>
            <a:r>
              <a:rPr lang="en-AU" dirty="0" err="1"/>
              <a:t>Tiboonda</a:t>
            </a:r>
            <a:r>
              <a:rPr lang="en-AU" dirty="0"/>
              <a:t> is one that is based on a change in attitude and perception.</a:t>
            </a:r>
          </a:p>
          <a:p>
            <a:pPr marL="342900" indent="-342900">
              <a:buFont typeface="+mj-lt"/>
              <a:buAutoNum type="arabicPeriod"/>
            </a:pPr>
            <a:r>
              <a:rPr lang="en-AU" dirty="0"/>
              <a:t>Entering the two up pub? (bottom </a:t>
            </a:r>
            <a:r>
              <a:rPr lang="en-AU" dirty="0" smtClean="0"/>
              <a:t>p. 33) </a:t>
            </a:r>
            <a:r>
              <a:rPr lang="en-AU" dirty="0"/>
              <a:t>There's much that could suggest that – the frenzy and heat of the game. Grant is being escorted by a Charon like figure </a:t>
            </a:r>
            <a:r>
              <a:rPr lang="en-AU" dirty="0" smtClean="0"/>
              <a:t>(Jock Crawford) who </a:t>
            </a:r>
            <a:r>
              <a:rPr lang="en-AU" dirty="0"/>
              <a:t>has taken him across the </a:t>
            </a:r>
            <a:r>
              <a:rPr lang="en-AU" dirty="0" smtClean="0"/>
              <a:t> river Styx </a:t>
            </a:r>
            <a:r>
              <a:rPr lang="en-AU" dirty="0"/>
              <a:t>into Hell. </a:t>
            </a:r>
            <a:r>
              <a:rPr lang="en-AU" dirty="0" smtClean="0"/>
              <a:t>Grant escapes </a:t>
            </a:r>
            <a:r>
              <a:rPr lang="en-AU" dirty="0"/>
              <a:t>Hell having learnt a lesson – but he is nonetheless far from out of </a:t>
            </a:r>
            <a:r>
              <a:rPr lang="en-AU" dirty="0" smtClean="0"/>
              <a:t>Hell.</a:t>
            </a:r>
          </a:p>
          <a:p>
            <a:pPr marL="342900" indent="-342900">
              <a:buFont typeface="+mj-lt"/>
              <a:buAutoNum type="arabicPeriod"/>
            </a:pPr>
            <a:endParaRPr lang="en-AU" dirty="0"/>
          </a:p>
          <a:p>
            <a:r>
              <a:rPr lang="en-AU" dirty="0"/>
              <a:t>Does the ending of the </a:t>
            </a:r>
            <a:r>
              <a:rPr lang="en-AU" dirty="0" smtClean="0"/>
              <a:t>novel </a:t>
            </a:r>
            <a:r>
              <a:rPr lang="en-AU" dirty="0"/>
              <a:t>give us any ideas about this question?</a:t>
            </a:r>
          </a:p>
          <a:p>
            <a:endParaRPr lang="en-AU" dirty="0"/>
          </a:p>
          <a:p>
            <a:r>
              <a:rPr lang="en-AU" dirty="0"/>
              <a:t>Right at the end </a:t>
            </a:r>
            <a:r>
              <a:rPr lang="en-AU" dirty="0" smtClean="0"/>
              <a:t>of the novel Grant </a:t>
            </a:r>
            <a:r>
              <a:rPr lang="en-AU" dirty="0"/>
              <a:t>comes to the conclusion:</a:t>
            </a:r>
          </a:p>
          <a:p>
            <a:endParaRPr lang="en-AU" dirty="0"/>
          </a:p>
          <a:p>
            <a:r>
              <a:rPr lang="en-AU" dirty="0" smtClean="0"/>
              <a:t>‘I can </a:t>
            </a:r>
            <a:r>
              <a:rPr lang="en-AU" dirty="0"/>
              <a:t>see quite clearly the ingenuity whereby a man may be made mean or great by exactly the same </a:t>
            </a:r>
            <a:r>
              <a:rPr lang="en-AU" dirty="0" smtClean="0"/>
              <a:t>circumstances.’</a:t>
            </a:r>
          </a:p>
          <a:p>
            <a:endParaRPr lang="en-AU" dirty="0"/>
          </a:p>
          <a:p>
            <a:r>
              <a:rPr lang="en-AU" dirty="0" smtClean="0"/>
              <a:t>Which </a:t>
            </a:r>
            <a:r>
              <a:rPr lang="en-AU" dirty="0"/>
              <a:t>is another way of saying that a life seems to have little in the way of design especially when set in contrast to the vastness of the plain and the universe. Though the book does leave us with a sense that meaning will probably be uncovered – but when and how?</a:t>
            </a:r>
          </a:p>
          <a:p>
            <a:endParaRPr lang="en-AU" dirty="0"/>
          </a:p>
        </p:txBody>
      </p:sp>
    </p:spTree>
    <p:extLst>
      <p:ext uri="{BB962C8B-B14F-4D97-AF65-F5344CB8AC3E}">
        <p14:creationId xmlns:p14="http://schemas.microsoft.com/office/powerpoint/2010/main" val="4053876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784976" cy="1200329"/>
          </a:xfrm>
          <a:prstGeom prst="rect">
            <a:avLst/>
          </a:prstGeom>
        </p:spPr>
        <p:txBody>
          <a:bodyPr wrap="square">
            <a:spAutoFit/>
          </a:bodyPr>
          <a:lstStyle/>
          <a:p>
            <a:r>
              <a:rPr lang="en-AU" dirty="0"/>
              <a:t>What is significant </a:t>
            </a:r>
            <a:r>
              <a:rPr lang="en-AU" dirty="0" smtClean="0"/>
              <a:t>is </a:t>
            </a:r>
            <a:r>
              <a:rPr lang="en-AU" dirty="0"/>
              <a:t>that John Grant  </a:t>
            </a:r>
            <a:r>
              <a:rPr lang="en-AU" dirty="0" smtClean="0"/>
              <a:t>the </a:t>
            </a:r>
            <a:r>
              <a:rPr lang="en-AU" dirty="0"/>
              <a:t>heretic </a:t>
            </a:r>
            <a:r>
              <a:rPr lang="en-AU" dirty="0" smtClean="0"/>
              <a:t>with views  contrary to the residents  of  arid inland New South Wales has </a:t>
            </a:r>
            <a:r>
              <a:rPr lang="en-AU" dirty="0"/>
              <a:t>been stilled – the ending is something akin to the ending of </a:t>
            </a:r>
            <a:r>
              <a:rPr lang="en-AU" i="1" dirty="0" smtClean="0"/>
              <a:t>One </a:t>
            </a:r>
            <a:r>
              <a:rPr lang="en-AU" i="1" dirty="0"/>
              <a:t>Flew Over the Cuckoo's Nest </a:t>
            </a:r>
            <a:r>
              <a:rPr lang="en-AU" dirty="0" smtClean="0"/>
              <a:t>(1962) by American author Ken </a:t>
            </a:r>
            <a:r>
              <a:rPr lang="en-AU" dirty="0" err="1" smtClean="0"/>
              <a:t>Kesey</a:t>
            </a:r>
            <a:r>
              <a:rPr lang="en-AU" dirty="0" smtClean="0"/>
              <a:t>. </a:t>
            </a:r>
            <a:r>
              <a:rPr lang="en-AU" dirty="0"/>
              <a:t>Though perhaps </a:t>
            </a:r>
            <a:r>
              <a:rPr lang="en-AU" dirty="0" smtClean="0"/>
              <a:t>Randle </a:t>
            </a:r>
            <a:r>
              <a:rPr lang="en-AU" dirty="0" err="1"/>
              <a:t>McMurphy</a:t>
            </a:r>
            <a:r>
              <a:rPr lang="en-AU" dirty="0"/>
              <a:t> is more of a Christ figure than John Grant.</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333" y="1772816"/>
            <a:ext cx="2485058" cy="421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331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5779"/>
            <a:ext cx="9234264" cy="4247317"/>
          </a:xfrm>
          <a:prstGeom prst="rect">
            <a:avLst/>
          </a:prstGeom>
        </p:spPr>
        <p:txBody>
          <a:bodyPr wrap="square">
            <a:spAutoFit/>
          </a:bodyPr>
          <a:lstStyle/>
          <a:p>
            <a:pPr lvl="0"/>
            <a:r>
              <a:rPr lang="en-AU" dirty="0">
                <a:solidFill>
                  <a:srgbClr val="000000"/>
                </a:solidFill>
                <a:latin typeface="Arial"/>
              </a:rPr>
              <a:t>The ending of </a:t>
            </a:r>
            <a:r>
              <a:rPr lang="en-AU" i="1" dirty="0">
                <a:solidFill>
                  <a:srgbClr val="000000"/>
                </a:solidFill>
                <a:latin typeface="Arial"/>
              </a:rPr>
              <a:t>Wake in Fright </a:t>
            </a:r>
            <a:r>
              <a:rPr lang="en-AU" dirty="0">
                <a:solidFill>
                  <a:srgbClr val="000000"/>
                </a:solidFill>
                <a:latin typeface="Arial"/>
              </a:rPr>
              <a:t>brings the novel to a full circle. The plain at night is the inverse of the plain in daylight that we are introduced to at the beginning of the novel and which inspires the opening scene of Ted </a:t>
            </a:r>
            <a:r>
              <a:rPr lang="en-AU" dirty="0" err="1">
                <a:solidFill>
                  <a:srgbClr val="000000"/>
                </a:solidFill>
                <a:latin typeface="Arial"/>
              </a:rPr>
              <a:t>Kotcheff’s</a:t>
            </a:r>
            <a:r>
              <a:rPr lang="en-AU" dirty="0">
                <a:solidFill>
                  <a:srgbClr val="000000"/>
                </a:solidFill>
                <a:latin typeface="Arial"/>
              </a:rPr>
              <a:t> film from </a:t>
            </a:r>
            <a:r>
              <a:rPr lang="en-AU" dirty="0" smtClean="0">
                <a:solidFill>
                  <a:srgbClr val="000000"/>
                </a:solidFill>
                <a:latin typeface="Arial"/>
              </a:rPr>
              <a:t>1971 </a:t>
            </a:r>
          </a:p>
          <a:p>
            <a:pPr lvl="0"/>
            <a:r>
              <a:rPr lang="en-AU" b="1" dirty="0" smtClean="0">
                <a:solidFill>
                  <a:srgbClr val="000000"/>
                </a:solidFill>
                <a:latin typeface="Arial"/>
                <a:hlinkClick r:id="rId2"/>
              </a:rPr>
              <a:t>7.30 </a:t>
            </a:r>
            <a:r>
              <a:rPr lang="en-AU" b="1" dirty="0">
                <a:solidFill>
                  <a:srgbClr val="000000"/>
                </a:solidFill>
                <a:latin typeface="Arial"/>
                <a:hlinkClick r:id="rId2"/>
              </a:rPr>
              <a:t>report story</a:t>
            </a:r>
            <a:r>
              <a:rPr lang="en-AU" dirty="0">
                <a:solidFill>
                  <a:srgbClr val="000000"/>
                </a:solidFill>
                <a:latin typeface="Arial"/>
              </a:rPr>
              <a:t> + </a:t>
            </a:r>
            <a:r>
              <a:rPr lang="en-AU" dirty="0" err="1" smtClean="0">
                <a:solidFill>
                  <a:srgbClr val="000000"/>
                </a:solidFill>
                <a:latin typeface="Arial"/>
                <a:hlinkClick r:id="rId3"/>
              </a:rPr>
              <a:t>youtube</a:t>
            </a:r>
            <a:endParaRPr lang="en-AU" dirty="0" smtClean="0">
              <a:solidFill>
                <a:srgbClr val="000000"/>
              </a:solidFill>
              <a:latin typeface="Arial"/>
            </a:endParaRPr>
          </a:p>
          <a:p>
            <a:endParaRPr lang="en-AU" dirty="0">
              <a:solidFill>
                <a:srgbClr val="000000"/>
              </a:solidFill>
              <a:latin typeface="Arial"/>
            </a:endParaRPr>
          </a:p>
          <a:p>
            <a:r>
              <a:rPr lang="en-AU" dirty="0">
                <a:solidFill>
                  <a:srgbClr val="000000"/>
                </a:solidFill>
                <a:latin typeface="Arial"/>
              </a:rPr>
              <a:t>This perspective underlines one view of the bush: arid, roasting, relentless, populated by laconic almost-cheerless figures made bitter by their environment. The Bush is </a:t>
            </a:r>
            <a:r>
              <a:rPr lang="en-AU" dirty="0" smtClean="0">
                <a:solidFill>
                  <a:srgbClr val="000000"/>
                </a:solidFill>
                <a:latin typeface="Arial"/>
              </a:rPr>
              <a:t>Hell.</a:t>
            </a:r>
          </a:p>
          <a:p>
            <a:endParaRPr lang="en-AU" dirty="0" smtClean="0">
              <a:solidFill>
                <a:srgbClr val="000000"/>
              </a:solidFill>
              <a:latin typeface="Arial"/>
            </a:endParaRPr>
          </a:p>
          <a:p>
            <a:r>
              <a:rPr lang="en-AU" dirty="0">
                <a:solidFill>
                  <a:srgbClr val="000000"/>
                </a:solidFill>
                <a:latin typeface="Arial"/>
              </a:rPr>
              <a:t>We could make useful comparisons with a number of the texts we are studying this week</a:t>
            </a:r>
            <a:r>
              <a:rPr lang="en-AU" dirty="0" smtClean="0">
                <a:solidFill>
                  <a:srgbClr val="000000"/>
                </a:solidFill>
                <a:latin typeface="Arial"/>
              </a:rPr>
              <a:t>:</a:t>
            </a:r>
          </a:p>
          <a:p>
            <a:endParaRPr lang="en-AU" dirty="0">
              <a:solidFill>
                <a:srgbClr val="000000"/>
              </a:solidFill>
              <a:latin typeface="Arial"/>
            </a:endParaRPr>
          </a:p>
          <a:p>
            <a:pPr marL="285750" indent="-285750">
              <a:buFont typeface="Arial" panose="020B0604020202020204" pitchFamily="34" charset="0"/>
              <a:buChar char="•"/>
            </a:pPr>
            <a:r>
              <a:rPr lang="en-AU" dirty="0">
                <a:solidFill>
                  <a:srgbClr val="000000"/>
                </a:solidFill>
                <a:latin typeface="Arial"/>
              </a:rPr>
              <a:t>The opening sentence of </a:t>
            </a:r>
            <a:r>
              <a:rPr lang="en-AU" dirty="0" smtClean="0">
                <a:solidFill>
                  <a:srgbClr val="000000"/>
                </a:solidFill>
                <a:latin typeface="Arial"/>
              </a:rPr>
              <a:t> Rosa </a:t>
            </a:r>
            <a:r>
              <a:rPr lang="en-AU" dirty="0" err="1" smtClean="0">
                <a:solidFill>
                  <a:srgbClr val="000000"/>
                </a:solidFill>
                <a:latin typeface="Arial"/>
              </a:rPr>
              <a:t>Cappiello’s</a:t>
            </a:r>
            <a:r>
              <a:rPr lang="en-AU" dirty="0" smtClean="0">
                <a:solidFill>
                  <a:srgbClr val="000000"/>
                </a:solidFill>
                <a:latin typeface="Arial"/>
              </a:rPr>
              <a:t> </a:t>
            </a:r>
            <a:r>
              <a:rPr lang="en-AU" i="1" dirty="0" smtClean="0">
                <a:solidFill>
                  <a:srgbClr val="000000"/>
                </a:solidFill>
                <a:latin typeface="Arial"/>
              </a:rPr>
              <a:t>Oh </a:t>
            </a:r>
            <a:r>
              <a:rPr lang="en-AU" i="1" dirty="0">
                <a:solidFill>
                  <a:srgbClr val="000000"/>
                </a:solidFill>
                <a:latin typeface="Arial"/>
              </a:rPr>
              <a:t>Lucky Country</a:t>
            </a:r>
            <a:r>
              <a:rPr lang="en-AU" b="1" i="1" dirty="0">
                <a:solidFill>
                  <a:srgbClr val="000000"/>
                </a:solidFill>
                <a:latin typeface="Arial"/>
              </a:rPr>
              <a:t> </a:t>
            </a:r>
            <a:r>
              <a:rPr lang="en-AU" b="1" i="1" dirty="0" smtClean="0">
                <a:solidFill>
                  <a:srgbClr val="000000"/>
                </a:solidFill>
                <a:latin typeface="Arial"/>
              </a:rPr>
              <a:t> </a:t>
            </a:r>
            <a:r>
              <a:rPr lang="en-AU" dirty="0" smtClean="0">
                <a:solidFill>
                  <a:srgbClr val="000000"/>
                </a:solidFill>
                <a:latin typeface="Arial"/>
              </a:rPr>
              <a:t>(1984): ‘The </a:t>
            </a:r>
            <a:r>
              <a:rPr lang="en-AU" dirty="0">
                <a:solidFill>
                  <a:srgbClr val="000000"/>
                </a:solidFill>
                <a:latin typeface="Arial"/>
              </a:rPr>
              <a:t>sky here compensates for </a:t>
            </a:r>
            <a:r>
              <a:rPr lang="en-AU" dirty="0" smtClean="0">
                <a:solidFill>
                  <a:srgbClr val="000000"/>
                </a:solidFill>
                <a:latin typeface="Arial"/>
              </a:rPr>
              <a:t>solitude’</a:t>
            </a:r>
          </a:p>
          <a:p>
            <a:endParaRPr lang="en-AU" dirty="0">
              <a:solidFill>
                <a:srgbClr val="000000"/>
              </a:solidFill>
              <a:latin typeface="Arial"/>
            </a:endParaRPr>
          </a:p>
          <a:p>
            <a:pPr marL="285750" indent="-285750">
              <a:buFont typeface="Arial" panose="020B0604020202020204" pitchFamily="34" charset="0"/>
              <a:buChar char="•"/>
            </a:pPr>
            <a:r>
              <a:rPr lang="en-AU" dirty="0" smtClean="0">
                <a:solidFill>
                  <a:srgbClr val="000000"/>
                </a:solidFill>
                <a:latin typeface="Arial"/>
              </a:rPr>
              <a:t>The opening </a:t>
            </a:r>
            <a:r>
              <a:rPr lang="en-AU" dirty="0">
                <a:solidFill>
                  <a:srgbClr val="000000"/>
                </a:solidFill>
                <a:latin typeface="Arial"/>
              </a:rPr>
              <a:t>of </a:t>
            </a:r>
            <a:r>
              <a:rPr lang="en-AU" dirty="0" smtClean="0">
                <a:solidFill>
                  <a:srgbClr val="000000"/>
                </a:solidFill>
                <a:latin typeface="Arial"/>
              </a:rPr>
              <a:t>Henry Lawson’s short story ‘The </a:t>
            </a:r>
            <a:r>
              <a:rPr lang="en-AU" dirty="0">
                <a:solidFill>
                  <a:srgbClr val="000000"/>
                </a:solidFill>
                <a:latin typeface="Arial"/>
              </a:rPr>
              <a:t>Drover's Wife' </a:t>
            </a:r>
            <a:r>
              <a:rPr lang="en-AU" dirty="0" smtClean="0">
                <a:solidFill>
                  <a:srgbClr val="000000"/>
                </a:solidFill>
                <a:latin typeface="Arial"/>
              </a:rPr>
              <a:t> (1892) (read</a:t>
            </a:r>
            <a:r>
              <a:rPr lang="en-AU" dirty="0">
                <a:solidFill>
                  <a:srgbClr val="000000"/>
                </a:solidFill>
                <a:latin typeface="Arial"/>
              </a:rPr>
              <a:t>)</a:t>
            </a:r>
          </a:p>
          <a:p>
            <a:endParaRPr lang="en-AU" b="0" i="0" dirty="0">
              <a:solidFill>
                <a:srgbClr val="000000"/>
              </a:solidFill>
              <a:effectLst/>
              <a:latin typeface="Arial"/>
            </a:endParaRPr>
          </a:p>
        </p:txBody>
      </p:sp>
      <p:pic>
        <p:nvPicPr>
          <p:cNvPr id="4098" name="Picture 2" descr="F:\drover's wife drysda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0724" y="4077073"/>
            <a:ext cx="2857500" cy="252028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F:\Cappiell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4079594"/>
            <a:ext cx="1772030" cy="25177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88224" y="5085184"/>
            <a:ext cx="3096344" cy="830997"/>
          </a:xfrm>
          <a:prstGeom prst="rect">
            <a:avLst/>
          </a:prstGeom>
          <a:noFill/>
        </p:spPr>
        <p:txBody>
          <a:bodyPr wrap="square" rtlCol="0">
            <a:spAutoFit/>
          </a:bodyPr>
          <a:lstStyle/>
          <a:p>
            <a:r>
              <a:rPr lang="en-AU" sz="1600" i="1" dirty="0" smtClean="0"/>
              <a:t>The Drover’s Wife  </a:t>
            </a:r>
            <a:r>
              <a:rPr lang="en-AU" sz="1600" dirty="0" smtClean="0"/>
              <a:t>1945</a:t>
            </a:r>
          </a:p>
          <a:p>
            <a:r>
              <a:rPr lang="en-AU" sz="1600" dirty="0" smtClean="0"/>
              <a:t>Russell Drysdale </a:t>
            </a:r>
          </a:p>
          <a:p>
            <a:r>
              <a:rPr lang="en-AU" sz="1600" dirty="0" smtClean="0"/>
              <a:t>National Gallery of Australia</a:t>
            </a:r>
            <a:endParaRPr lang="en-AU" sz="1600" dirty="0"/>
          </a:p>
        </p:txBody>
      </p:sp>
    </p:spTree>
    <p:extLst>
      <p:ext uri="{BB962C8B-B14F-4D97-AF65-F5344CB8AC3E}">
        <p14:creationId xmlns:p14="http://schemas.microsoft.com/office/powerpoint/2010/main" val="1947711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TotalTime>
  <Words>781</Words>
  <Application>Microsoft Office PowerPoint</Application>
  <PresentationFormat>On-screen Show (4:3)</PresentationFormat>
  <Paragraphs>93</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ACL 2009  Australian Literature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 2009  Australian Literature</dc:title>
  <dc:creator>Pamela</dc:creator>
  <cp:lastModifiedBy>Pamela</cp:lastModifiedBy>
  <cp:revision>55</cp:revision>
  <dcterms:created xsi:type="dcterms:W3CDTF">2014-03-30T01:29:35Z</dcterms:created>
  <dcterms:modified xsi:type="dcterms:W3CDTF">2014-04-01T05:12:00Z</dcterms:modified>
</cp:coreProperties>
</file>