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4" r:id="rId8"/>
    <p:sldId id="265" r:id="rId9"/>
    <p:sldId id="266" r:id="rId10"/>
    <p:sldId id="268" r:id="rId11"/>
    <p:sldId id="269"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5" autoAdjust="0"/>
  </p:normalViewPr>
  <p:slideViewPr>
    <p:cSldViewPr>
      <p:cViewPr>
        <p:scale>
          <a:sx n="100" d="100"/>
          <a:sy n="100" d="100"/>
        </p:scale>
        <p:origin x="-1944" y="-4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70919-7C74-44A9-BB06-316DBBE18491}" type="datetimeFigureOut">
              <a:rPr lang="en-AU" smtClean="0"/>
              <a:t>25/03/2014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9A08C-64C0-446F-85BD-C453E01F0221}" type="slidenum">
              <a:rPr lang="en-AU" smtClean="0"/>
              <a:t>‹#›</a:t>
            </a:fld>
            <a:endParaRPr lang="en-AU"/>
          </a:p>
        </p:txBody>
      </p:sp>
    </p:spTree>
    <p:extLst>
      <p:ext uri="{BB962C8B-B14F-4D97-AF65-F5344CB8AC3E}">
        <p14:creationId xmlns:p14="http://schemas.microsoft.com/office/powerpoint/2010/main" val="305440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A9A08C-64C0-446F-85BD-C453E01F0221}" type="slidenum">
              <a:rPr lang="en-AU" smtClean="0"/>
              <a:t>4</a:t>
            </a:fld>
            <a:endParaRPr lang="en-AU"/>
          </a:p>
        </p:txBody>
      </p:sp>
    </p:spTree>
    <p:extLst>
      <p:ext uri="{BB962C8B-B14F-4D97-AF65-F5344CB8AC3E}">
        <p14:creationId xmlns:p14="http://schemas.microsoft.com/office/powerpoint/2010/main" val="13230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57F807A-C637-4920-85C4-7E7501FFD28C}" type="datetimeFigureOut">
              <a:rPr lang="en-AU" smtClean="0"/>
              <a:t>25/03/2014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376627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57F807A-C637-4920-85C4-7E7501FFD28C}" type="datetimeFigureOut">
              <a:rPr lang="en-AU" smtClean="0"/>
              <a:t>25/03/2014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42361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57F807A-C637-4920-85C4-7E7501FFD28C}" type="datetimeFigureOut">
              <a:rPr lang="en-AU" smtClean="0"/>
              <a:t>25/03/2014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298425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57F807A-C637-4920-85C4-7E7501FFD28C}" type="datetimeFigureOut">
              <a:rPr lang="en-AU" smtClean="0"/>
              <a:t>25/03/2014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36640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F807A-C637-4920-85C4-7E7501FFD28C}" type="datetimeFigureOut">
              <a:rPr lang="en-AU" smtClean="0"/>
              <a:t>25/03/2014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388683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57F807A-C637-4920-85C4-7E7501FFD28C}" type="datetimeFigureOut">
              <a:rPr lang="en-AU" smtClean="0"/>
              <a:t>25/03/2014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216600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57F807A-C637-4920-85C4-7E7501FFD28C}" type="datetimeFigureOut">
              <a:rPr lang="en-AU" smtClean="0"/>
              <a:t>25/03/2014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303798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57F807A-C637-4920-85C4-7E7501FFD28C}" type="datetimeFigureOut">
              <a:rPr lang="en-AU" smtClean="0"/>
              <a:t>25/03/2014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258788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07A-C637-4920-85C4-7E7501FFD28C}" type="datetimeFigureOut">
              <a:rPr lang="en-AU" smtClean="0"/>
              <a:t>25/03/2014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154222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F807A-C637-4920-85C4-7E7501FFD28C}" type="datetimeFigureOut">
              <a:rPr lang="en-AU" smtClean="0"/>
              <a:t>25/03/2014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175172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F807A-C637-4920-85C4-7E7501FFD28C}" type="datetimeFigureOut">
              <a:rPr lang="en-AU" smtClean="0"/>
              <a:t>25/03/2014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A032C8-3E78-4E13-A24D-81059E383616}" type="slidenum">
              <a:rPr lang="en-AU" smtClean="0"/>
              <a:t>‹#›</a:t>
            </a:fld>
            <a:endParaRPr lang="en-AU"/>
          </a:p>
        </p:txBody>
      </p:sp>
    </p:spTree>
    <p:extLst>
      <p:ext uri="{BB962C8B-B14F-4D97-AF65-F5344CB8AC3E}">
        <p14:creationId xmlns:p14="http://schemas.microsoft.com/office/powerpoint/2010/main" val="115100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F807A-C637-4920-85C4-7E7501FFD28C}" type="datetimeFigureOut">
              <a:rPr lang="en-AU" smtClean="0"/>
              <a:t>25/03/2014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032C8-3E78-4E13-A24D-81059E383616}" type="slidenum">
              <a:rPr lang="en-AU" smtClean="0"/>
              <a:t>‹#›</a:t>
            </a:fld>
            <a:endParaRPr lang="en-AU"/>
          </a:p>
        </p:txBody>
      </p:sp>
    </p:spTree>
    <p:extLst>
      <p:ext uri="{BB962C8B-B14F-4D97-AF65-F5344CB8AC3E}">
        <p14:creationId xmlns:p14="http://schemas.microsoft.com/office/powerpoint/2010/main" val="110736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v1611.org/hell.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folkstream.com/061.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nionsong.com/u021.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OQXfA5AhU9Y"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library.vu.edu.au/record=b181083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iguelheatwole.com/lyrics.html#21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iddlemiss.org/lit/poetry/tour_to_hell.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n-NO" dirty="0" smtClean="0"/>
              <a:t>ACL 2009 </a:t>
            </a:r>
            <a:br>
              <a:rPr lang="nn-NO" dirty="0" smtClean="0"/>
            </a:br>
            <a:r>
              <a:rPr lang="nn-NO" dirty="0" smtClean="0"/>
              <a:t>Australian Literature </a:t>
            </a:r>
            <a:br>
              <a:rPr lang="nn-NO" dirty="0" smtClean="0"/>
            </a:br>
            <a:endParaRPr lang="en-AU" dirty="0"/>
          </a:p>
        </p:txBody>
      </p:sp>
      <p:sp>
        <p:nvSpPr>
          <p:cNvPr id="3" name="Subtitle 2"/>
          <p:cNvSpPr>
            <a:spLocks noGrp="1"/>
          </p:cNvSpPr>
          <p:nvPr>
            <p:ph type="subTitle" idx="1"/>
          </p:nvPr>
        </p:nvSpPr>
        <p:spPr/>
        <p:txBody>
          <a:bodyPr/>
          <a:lstStyle/>
          <a:p>
            <a:r>
              <a:rPr lang="en-AU" dirty="0" smtClean="0"/>
              <a:t>Australia as Hell</a:t>
            </a:r>
            <a:endParaRPr lang="en-AU" dirty="0"/>
          </a:p>
        </p:txBody>
      </p:sp>
    </p:spTree>
    <p:extLst>
      <p:ext uri="{BB962C8B-B14F-4D97-AF65-F5344CB8AC3E}">
        <p14:creationId xmlns:p14="http://schemas.microsoft.com/office/powerpoint/2010/main" val="308297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010574"/>
            <a:ext cx="9144000" cy="81253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Arial" pitchFamily="34" charset="0"/>
                <a:cs typeface="Arial" pitchFamily="34" charset="0"/>
              </a:rPr>
              <a:t>What is Hell?</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itchFamily="34" charset="0"/>
                <a:cs typeface="Arial" pitchFamily="34" charset="0"/>
              </a:rPr>
              <a:t>Literal Abrahamic Hell: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Arial" pitchFamily="34" charset="0"/>
                <a:cs typeface="Arial" pitchFamily="34" charset="0"/>
              </a:rPr>
              <a:t>Physically. Hell is a physical place where people go to be punished.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Arial" pitchFamily="34" charset="0"/>
                <a:cs typeface="Arial" pitchFamily="34" charset="0"/>
              </a:rPr>
              <a:t>Spiritually. Hell is a place that exists on a spiritual level where our souls go to be punished.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Arial" pitchFamily="34" charset="0"/>
                <a:cs typeface="Arial" pitchFamily="34" charset="0"/>
              </a:rPr>
              <a:t>Scientist and Bible teacher, Henry Morris represents one extreme of this debate when he says the Bible plainly teaches that hell is </a:t>
            </a:r>
            <a:r>
              <a:rPr kumimoji="0" lang="en-US" altLang="en-US" b="1" i="0" u="none" strike="noStrike" cap="none" normalizeH="0" baseline="0" dirty="0" smtClean="0">
                <a:ln>
                  <a:noFill/>
                </a:ln>
                <a:solidFill>
                  <a:srgbClr val="000000"/>
                </a:solidFill>
                <a:effectLst/>
                <a:latin typeface="Arial" pitchFamily="34" charset="0"/>
                <a:cs typeface="Arial" pitchFamily="34" charset="0"/>
              </a:rPr>
              <a:t>in</a:t>
            </a:r>
            <a:r>
              <a:rPr kumimoji="0" lang="en-US" altLang="en-US" b="0" i="0" u="none" strike="noStrike" cap="none" normalizeH="0" baseline="0" dirty="0" smtClean="0">
                <a:ln>
                  <a:noFill/>
                </a:ln>
                <a:solidFill>
                  <a:srgbClr val="000000"/>
                </a:solidFill>
                <a:effectLst/>
                <a:latin typeface="Arial" pitchFamily="34" charset="0"/>
                <a:cs typeface="Arial" pitchFamily="34" charset="0"/>
              </a:rPr>
              <a:t> this earth:</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"So far as we can tell from Scripture, the present hell, is somewhere in the heart of the earth itself. It is also called 'the pit' (Isa. 14:9, 15: Ezek. 32:18-21) and 'the abyss' (Rev. 9:2). . . The writers certainly themselves believed hell to be real and geographically 'beneath' the earth's surface. . . To say this is not scientific is to assume science knows much more about the earth's interior than is actually the case. The great 'pit' [hell] would only need to be about 100 miles or less in diameter to contain, with much room to spare, all the forty billion or so people who have ever lived, assuming their 'spiritual' bodies are the same size as their physical bodies. "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r>
              <a:rPr kumimoji="0" lang="en-US" altLang="en-US" sz="1800" b="0" i="0" u="none" strike="noStrike" cap="none" normalizeH="0" baseline="0" dirty="0" smtClean="0">
                <a:ln>
                  <a:noFill/>
                </a:ln>
                <a:solidFill>
                  <a:schemeClr val="tx1"/>
                </a:solidFill>
                <a:effectLst/>
                <a:latin typeface="Arial" pitchFamily="34" charset="0"/>
                <a:cs typeface="Arial" pitchFamily="34" charset="0"/>
                <a:hlinkClick r:id="rId2"/>
              </a:rPr>
              <a:t>(Henry M. Morris, </a:t>
            </a:r>
            <a:r>
              <a:rPr kumimoji="0" lang="en-US" altLang="en-US" sz="1800" b="0" i="1" u="none" strike="noStrike" cap="none" normalizeH="0" baseline="0" dirty="0" smtClean="0">
                <a:ln>
                  <a:noFill/>
                </a:ln>
                <a:solidFill>
                  <a:schemeClr val="tx1"/>
                </a:solidFill>
                <a:effectLst/>
                <a:latin typeface="Arial" pitchFamily="34" charset="0"/>
                <a:cs typeface="Arial" pitchFamily="34" charset="0"/>
                <a:hlinkClick r:id="rId2"/>
              </a:rPr>
              <a:t>The Bible Has the Answer </a:t>
            </a:r>
            <a:r>
              <a:rPr kumimoji="0" lang="en-US" altLang="en-US" sz="1800" b="0" i="0" u="none" strike="noStrike" cap="none" normalizeH="0" baseline="0" dirty="0" smtClean="0">
                <a:ln>
                  <a:noFill/>
                </a:ln>
                <a:solidFill>
                  <a:schemeClr val="tx1"/>
                </a:solidFill>
                <a:effectLst/>
                <a:latin typeface="Arial" pitchFamily="34" charset="0"/>
                <a:cs typeface="Arial" pitchFamily="34" charset="0"/>
                <a:hlinkClick r:id="rId2"/>
              </a:rPr>
              <a:t>, p. 220)</a:t>
            </a:r>
            <a:r>
              <a:rPr lang="en-AU" altLang="en-US" dirty="0"/>
              <a:t> </a:t>
            </a:r>
            <a:endParaRPr lang="en-AU" altLang="en-US" dirty="0" smtClean="0"/>
          </a:p>
          <a:p>
            <a:pPr lvl="0" eaLnBrk="0" hangingPunct="0"/>
            <a:endParaRPr lang="en-AU" altLang="en-US" dirty="0"/>
          </a:p>
          <a:p>
            <a:pPr lvl="0" eaLnBrk="0" hangingPunct="0"/>
            <a:r>
              <a:rPr lang="en-AU" altLang="en-US" dirty="0" smtClean="0"/>
              <a:t>That is </a:t>
            </a:r>
            <a:r>
              <a:rPr lang="en-AU" altLang="en-US" dirty="0"/>
              <a:t>one way of looking at it. It sees Hell as a literal and physical place, much like the one imagined in </a:t>
            </a:r>
            <a:r>
              <a:rPr lang="en-AU" altLang="en-US" i="1" dirty="0"/>
              <a:t>The Divine Comedy</a:t>
            </a:r>
            <a:r>
              <a:rPr lang="en-AU" altLang="en-US" dirty="0"/>
              <a:t>.</a:t>
            </a:r>
          </a:p>
          <a:p>
            <a:pPr lvl="0" eaLnBrk="0" hangingPunct="0"/>
            <a:endParaRPr lang="en-AU" altLang="en-US" dirty="0"/>
          </a:p>
          <a:p>
            <a:pPr lvl="0" eaLnBrk="0" hangingPunct="0"/>
            <a:r>
              <a:rPr lang="en-AU" altLang="en-US" dirty="0"/>
              <a:t>The other is to see Hell through a more secular frame.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73726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412775"/>
            <a:ext cx="8064896" cy="5355312"/>
          </a:xfrm>
          <a:prstGeom prst="rect">
            <a:avLst/>
          </a:prstGeom>
        </p:spPr>
        <p:txBody>
          <a:bodyPr wrap="square">
            <a:spAutoFit/>
          </a:bodyPr>
          <a:lstStyle/>
          <a:p>
            <a:r>
              <a:rPr lang="en-AU" b="1" dirty="0"/>
              <a:t>Secular Hell</a:t>
            </a:r>
          </a:p>
          <a:p>
            <a:endParaRPr lang="en-AU" dirty="0"/>
          </a:p>
          <a:p>
            <a:r>
              <a:rPr lang="en-AU" dirty="0"/>
              <a:t>Secular Hell is a combination of environmental and human factors.</a:t>
            </a:r>
          </a:p>
          <a:p>
            <a:endParaRPr lang="en-AU" dirty="0"/>
          </a:p>
          <a:p>
            <a:pPr marL="285750" indent="-285750">
              <a:buFont typeface="Arial" panose="020B0604020202020204" pitchFamily="34" charset="0"/>
              <a:buChar char="•"/>
            </a:pPr>
            <a:r>
              <a:rPr lang="en-AU" dirty="0"/>
              <a:t>a physical place on earth of torment, of evil, of never-ending pain and toil</a:t>
            </a:r>
            <a:r>
              <a:rPr lang="en-AU" dirty="0" smtClean="0"/>
              <a:t>.</a:t>
            </a:r>
          </a:p>
          <a:p>
            <a:endParaRPr lang="en-AU" dirty="0"/>
          </a:p>
          <a:p>
            <a:pPr marL="285750" indent="-285750">
              <a:buFont typeface="Arial" panose="020B0604020202020204" pitchFamily="34" charset="0"/>
              <a:buChar char="•"/>
            </a:pPr>
            <a:r>
              <a:rPr lang="en-AU" dirty="0"/>
              <a:t>An emotional or psychological space of </a:t>
            </a:r>
            <a:r>
              <a:rPr lang="en-AU" dirty="0" smtClean="0"/>
              <a:t>torment</a:t>
            </a:r>
          </a:p>
          <a:p>
            <a:endParaRPr lang="en-AU" dirty="0"/>
          </a:p>
          <a:p>
            <a:r>
              <a:rPr lang="en-AU" dirty="0"/>
              <a:t>T</a:t>
            </a:r>
            <a:r>
              <a:rPr lang="en-AU" dirty="0" smtClean="0"/>
              <a:t>he </a:t>
            </a:r>
            <a:r>
              <a:rPr lang="en-AU" dirty="0"/>
              <a:t>texts we look at certainly paint Australia as a secular hell in all senses:</a:t>
            </a:r>
          </a:p>
          <a:p>
            <a:endParaRPr lang="en-AU" dirty="0"/>
          </a:p>
          <a:p>
            <a:r>
              <a:rPr lang="en-AU" dirty="0" smtClean="0"/>
              <a:t>‘Moreton Bay’  also known as ‘The Convict’s Lament’ (NB this version differs from the one in the Unit Reader and many versions exist)</a:t>
            </a:r>
          </a:p>
          <a:p>
            <a:r>
              <a:rPr lang="en-AU" dirty="0">
                <a:hlinkClick r:id="rId2"/>
              </a:rPr>
              <a:t>http://</a:t>
            </a:r>
            <a:r>
              <a:rPr lang="en-AU" dirty="0" smtClean="0">
                <a:hlinkClick r:id="rId2"/>
              </a:rPr>
              <a:t>folkstream.com/061.html</a:t>
            </a:r>
            <a:endParaRPr lang="en-AU" dirty="0" smtClean="0"/>
          </a:p>
          <a:p>
            <a:endParaRPr lang="en-AU" dirty="0" smtClean="0"/>
          </a:p>
          <a:p>
            <a:endParaRPr lang="en-AU" dirty="0" smtClean="0"/>
          </a:p>
          <a:p>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3736169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8136904" cy="4801314"/>
          </a:xfrm>
          <a:prstGeom prst="rect">
            <a:avLst/>
          </a:prstGeom>
        </p:spPr>
        <p:txBody>
          <a:bodyPr wrap="square">
            <a:spAutoFit/>
          </a:bodyPr>
          <a:lstStyle/>
          <a:p>
            <a:r>
              <a:rPr lang="en-AU" dirty="0" smtClean="0"/>
              <a:t>Richard </a:t>
            </a:r>
            <a:r>
              <a:rPr lang="en-AU" dirty="0"/>
              <a:t>White in </a:t>
            </a:r>
            <a:r>
              <a:rPr lang="en-AU" i="1" dirty="0"/>
              <a:t>Inventing Australia</a:t>
            </a:r>
            <a:r>
              <a:rPr lang="en-AU" dirty="0"/>
              <a:t> </a:t>
            </a:r>
            <a:r>
              <a:rPr lang="en-AU" dirty="0" smtClean="0"/>
              <a:t>(1981) sees </a:t>
            </a:r>
            <a:r>
              <a:rPr lang="en-AU" dirty="0"/>
              <a:t>Hell as one of the tools used by the ruling class to keep the working class in check.</a:t>
            </a:r>
          </a:p>
          <a:p>
            <a:endParaRPr lang="en-AU" dirty="0"/>
          </a:p>
          <a:p>
            <a:r>
              <a:rPr lang="en-AU" dirty="0"/>
              <a:t>The equation of Hell with Botany Bay means that the threat of transportation has an equally mollifying effect on the working class.</a:t>
            </a:r>
          </a:p>
          <a:p>
            <a:endParaRPr lang="en-AU" dirty="0"/>
          </a:p>
          <a:p>
            <a:r>
              <a:rPr lang="en-AU" dirty="0" smtClean="0"/>
              <a:t>the </a:t>
            </a:r>
            <a:r>
              <a:rPr lang="en-AU" dirty="0"/>
              <a:t>idea of Botany Bay as hell on earth was spread for mass consumption in the very cheapest form . . . These books were pandering to a taste for tales of low life in London and of violence in </a:t>
            </a:r>
            <a:r>
              <a:rPr lang="en-AU" dirty="0" smtClean="0"/>
              <a:t>Botany </a:t>
            </a:r>
            <a:r>
              <a:rPr lang="en-AU" dirty="0"/>
              <a:t>Bay, and were published in the hope of commercial success. Yet they reinforced the moral and economic function of Botany </a:t>
            </a:r>
            <a:r>
              <a:rPr lang="en-AU" dirty="0" smtClean="0"/>
              <a:t>Bay…in </a:t>
            </a:r>
            <a:r>
              <a:rPr lang="en-AU" dirty="0"/>
              <a:t>the control of </a:t>
            </a:r>
            <a:r>
              <a:rPr lang="en-AU" dirty="0" smtClean="0"/>
              <a:t>working-class </a:t>
            </a:r>
            <a:r>
              <a:rPr lang="en-AU" dirty="0"/>
              <a:t>crime in </a:t>
            </a:r>
            <a:r>
              <a:rPr lang="en-AU" dirty="0" smtClean="0"/>
              <a:t>Britain (pp. 18-20) </a:t>
            </a:r>
          </a:p>
          <a:p>
            <a:endParaRPr lang="en-AU" dirty="0"/>
          </a:p>
          <a:p>
            <a:r>
              <a:rPr lang="en-AU" dirty="0"/>
              <a:t>The quite radical suggestion here is that Australia was not quite the hell on earth it was being painted in Britain . This is not to suggest that there was no brutality in the colony but it is to argue that there was also light and progress and a positive side to the journey </a:t>
            </a:r>
            <a:r>
              <a:rPr lang="en-AU" dirty="0" smtClean="0"/>
              <a:t>as </a:t>
            </a:r>
            <a:r>
              <a:rPr lang="en-AU" dirty="0"/>
              <a:t>mentioned before.</a:t>
            </a:r>
          </a:p>
          <a:p>
            <a:endParaRPr lang="en-AU" dirty="0"/>
          </a:p>
        </p:txBody>
      </p:sp>
    </p:spTree>
    <p:extLst>
      <p:ext uri="{BB962C8B-B14F-4D97-AF65-F5344CB8AC3E}">
        <p14:creationId xmlns:p14="http://schemas.microsoft.com/office/powerpoint/2010/main" val="227848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r>
              <a:rPr lang="en-AU" b="1" dirty="0" smtClean="0"/>
              <a:t>Australia </a:t>
            </a:r>
            <a:r>
              <a:rPr lang="en-AU" b="1" dirty="0"/>
              <a:t>as Paradise</a:t>
            </a:r>
          </a:p>
          <a:p>
            <a:endParaRPr lang="en-AU" dirty="0"/>
          </a:p>
          <a:p>
            <a:r>
              <a:rPr lang="en-AU" dirty="0" smtClean="0"/>
              <a:t>The </a:t>
            </a:r>
            <a:r>
              <a:rPr lang="en-AU" dirty="0"/>
              <a:t>other side to the </a:t>
            </a:r>
            <a:r>
              <a:rPr lang="en-AU" dirty="0" smtClean="0"/>
              <a:t>argument, then, </a:t>
            </a:r>
            <a:r>
              <a:rPr lang="en-AU" dirty="0"/>
              <a:t>is that Australia was a Paradise. </a:t>
            </a:r>
            <a:r>
              <a:rPr lang="en-AU" dirty="0" smtClean="0"/>
              <a:t>There is </a:t>
            </a:r>
            <a:r>
              <a:rPr lang="en-AU" dirty="0"/>
              <a:t>an interesting side to </a:t>
            </a:r>
            <a:r>
              <a:rPr lang="en-AU" dirty="0" err="1" smtClean="0"/>
              <a:t>MacNamara's</a:t>
            </a:r>
            <a:r>
              <a:rPr lang="en-AU" dirty="0" smtClean="0"/>
              <a:t> </a:t>
            </a:r>
            <a:r>
              <a:rPr lang="en-AU" dirty="0"/>
              <a:t>writings that do in fact posit a Paradise to be gained in Australia -- or do they</a:t>
            </a:r>
            <a:r>
              <a:rPr lang="en-AU" dirty="0" smtClean="0"/>
              <a:t>?</a:t>
            </a:r>
          </a:p>
          <a:p>
            <a:endParaRPr lang="en-AU" dirty="0"/>
          </a:p>
          <a:p>
            <a:r>
              <a:rPr lang="en-AU" dirty="0">
                <a:solidFill>
                  <a:srgbClr val="000000"/>
                </a:solidFill>
                <a:latin typeface="Arial"/>
              </a:rPr>
              <a:t>Henry Lawson sees a possible paradise in Australia but it is one that is made by people and not given by god. He acknowledges the negatives of exile and transportation but sees a radical political freedom and potential for the displaced.</a:t>
            </a:r>
          </a:p>
          <a:p>
            <a:r>
              <a:rPr lang="en-AU" dirty="0">
                <a:solidFill>
                  <a:srgbClr val="000000"/>
                </a:solidFill>
                <a:latin typeface="Arial"/>
                <a:hlinkClick r:id="rId2"/>
              </a:rPr>
              <a:t>Henry Lawson, 'Freedom on the </a:t>
            </a:r>
            <a:r>
              <a:rPr lang="en-AU" dirty="0" smtClean="0">
                <a:solidFill>
                  <a:srgbClr val="000000"/>
                </a:solidFill>
                <a:latin typeface="Arial"/>
                <a:hlinkClick r:id="rId2"/>
              </a:rPr>
              <a:t>Wallaby‘</a:t>
            </a:r>
            <a:r>
              <a:rPr lang="en-AU" dirty="0" smtClean="0">
                <a:solidFill>
                  <a:srgbClr val="000000"/>
                </a:solidFill>
                <a:latin typeface="Arial"/>
              </a:rPr>
              <a:t> (1891)</a:t>
            </a: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r>
              <a:rPr lang="en-AU" dirty="0" smtClean="0"/>
              <a:t>A.D. </a:t>
            </a:r>
            <a:r>
              <a:rPr lang="en-AU" dirty="0"/>
              <a:t>Hope's 'Australia' </a:t>
            </a:r>
            <a:r>
              <a:rPr lang="en-AU" dirty="0" smtClean="0"/>
              <a:t>(1939) makes </a:t>
            </a:r>
            <a:r>
              <a:rPr lang="en-AU" dirty="0"/>
              <a:t>the suggestion that behind the apparent Hell, we have inherited a spiritual paradise.</a:t>
            </a:r>
          </a:p>
          <a:p>
            <a:endParaRPr lang="en-AU" dirty="0"/>
          </a:p>
          <a:p>
            <a:r>
              <a:rPr lang="en-AU" dirty="0"/>
              <a:t>So there are two </a:t>
            </a:r>
            <a:r>
              <a:rPr lang="en-AU" dirty="0" err="1" smtClean="0"/>
              <a:t>Australias</a:t>
            </a:r>
            <a:r>
              <a:rPr lang="en-AU" dirty="0"/>
              <a:t>: one a Hell and the other a </a:t>
            </a:r>
            <a:r>
              <a:rPr lang="en-AU" dirty="0" smtClean="0"/>
              <a:t>Paradise</a:t>
            </a:r>
            <a:r>
              <a:rPr lang="en-AU" dirty="0"/>
              <a:t>, often depending on which reports </a:t>
            </a:r>
            <a:r>
              <a:rPr lang="en-AU" dirty="0" smtClean="0"/>
              <a:t>one believes.</a:t>
            </a:r>
            <a:endParaRPr lang="en-AU" dirty="0"/>
          </a:p>
        </p:txBody>
      </p:sp>
      <p:pic>
        <p:nvPicPr>
          <p:cNvPr id="2050" name="Picture 2" descr="F:\Unioncamp_barcaldine_1891_qhatlas_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564904"/>
            <a:ext cx="2947957" cy="2928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07904" y="3367336"/>
            <a:ext cx="1944216" cy="1323439"/>
          </a:xfrm>
          <a:prstGeom prst="rect">
            <a:avLst/>
          </a:prstGeom>
          <a:noFill/>
        </p:spPr>
        <p:txBody>
          <a:bodyPr wrap="square" rtlCol="0">
            <a:spAutoFit/>
          </a:bodyPr>
          <a:lstStyle/>
          <a:p>
            <a:r>
              <a:rPr lang="en-AU" sz="1600" i="1" dirty="0" smtClean="0"/>
              <a:t>Union Camp, Barcaldine 1891 </a:t>
            </a:r>
          </a:p>
          <a:p>
            <a:r>
              <a:rPr lang="en-AU" sz="1600" dirty="0" smtClean="0"/>
              <a:t>by Chapman</a:t>
            </a:r>
          </a:p>
          <a:p>
            <a:r>
              <a:rPr lang="en-AU" sz="1600" dirty="0" smtClean="0"/>
              <a:t>John Oxley Library,</a:t>
            </a:r>
          </a:p>
          <a:p>
            <a:r>
              <a:rPr lang="en-AU" sz="1600" dirty="0" smtClean="0"/>
              <a:t>State Library of Qld</a:t>
            </a:r>
            <a:endParaRPr lang="en-AU" sz="1600" dirty="0"/>
          </a:p>
        </p:txBody>
      </p:sp>
    </p:spTree>
    <p:extLst>
      <p:ext uri="{BB962C8B-B14F-4D97-AF65-F5344CB8AC3E}">
        <p14:creationId xmlns:p14="http://schemas.microsoft.com/office/powerpoint/2010/main" val="3645575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640960" cy="4114334"/>
          </a:xfrm>
          <a:prstGeom prst="rect">
            <a:avLst/>
          </a:prstGeom>
        </p:spPr>
        <p:txBody>
          <a:bodyPr wrap="square">
            <a:spAutoFit/>
          </a:bodyPr>
          <a:lstStyle/>
          <a:p>
            <a:r>
              <a:rPr lang="en-AU" dirty="0">
                <a:solidFill>
                  <a:srgbClr val="000000"/>
                </a:solidFill>
                <a:latin typeface="Arial"/>
              </a:rPr>
              <a:t>Migrants to Australia were often attracted by the </a:t>
            </a:r>
            <a:r>
              <a:rPr lang="en-AU" dirty="0" err="1">
                <a:solidFill>
                  <a:srgbClr val="000000"/>
                </a:solidFill>
                <a:latin typeface="Arial"/>
              </a:rPr>
              <a:t>paradisal</a:t>
            </a:r>
            <a:r>
              <a:rPr lang="en-AU" dirty="0">
                <a:solidFill>
                  <a:srgbClr val="000000"/>
                </a:solidFill>
                <a:latin typeface="Arial"/>
              </a:rPr>
              <a:t> </a:t>
            </a:r>
            <a:r>
              <a:rPr lang="en-AU" dirty="0" smtClean="0">
                <a:solidFill>
                  <a:srgbClr val="000000"/>
                </a:solidFill>
                <a:latin typeface="Arial"/>
              </a:rPr>
              <a:t>rhetoric </a:t>
            </a:r>
            <a:r>
              <a:rPr lang="en-AU" dirty="0">
                <a:solidFill>
                  <a:srgbClr val="000000"/>
                </a:solidFill>
                <a:latin typeface="Arial"/>
              </a:rPr>
              <a:t>of the Australian government's advertisements</a:t>
            </a:r>
            <a:r>
              <a:rPr lang="en-AU" dirty="0" smtClean="0">
                <a:solidFill>
                  <a:srgbClr val="000000"/>
                </a:solidFill>
                <a:latin typeface="Arial"/>
              </a:rPr>
              <a:t>.</a:t>
            </a:r>
          </a:p>
          <a:p>
            <a:endParaRPr lang="en-AU" dirty="0">
              <a:solidFill>
                <a:srgbClr val="000000"/>
              </a:solidFill>
              <a:latin typeface="Arial"/>
            </a:endParaRPr>
          </a:p>
          <a:p>
            <a:r>
              <a:rPr lang="en-AU" dirty="0">
                <a:solidFill>
                  <a:srgbClr val="000000"/>
                </a:solidFill>
                <a:latin typeface="Arial"/>
                <a:hlinkClick r:id="rId2"/>
              </a:rPr>
              <a:t>Admission </a:t>
            </a:r>
            <a:r>
              <a:rPr lang="en-AU" dirty="0" smtClean="0">
                <a:solidFill>
                  <a:srgbClr val="000000"/>
                </a:solidFill>
                <a:latin typeface="Arial"/>
                <a:hlinkClick r:id="rId2"/>
              </a:rPr>
              <a:t>Impossible</a:t>
            </a:r>
            <a:endParaRPr lang="en-AU" dirty="0" smtClean="0">
              <a:solidFill>
                <a:srgbClr val="000000"/>
              </a:solidFill>
              <a:latin typeface="Arial"/>
            </a:endParaRPr>
          </a:p>
          <a:p>
            <a:endParaRPr lang="en-AU" dirty="0">
              <a:solidFill>
                <a:srgbClr val="000000"/>
              </a:solidFill>
              <a:latin typeface="Arial"/>
            </a:endParaRPr>
          </a:p>
          <a:p>
            <a:r>
              <a:rPr lang="en-AU" dirty="0">
                <a:solidFill>
                  <a:srgbClr val="000000"/>
                </a:solidFill>
                <a:latin typeface="Arial"/>
              </a:rPr>
              <a:t>In Rosa </a:t>
            </a:r>
            <a:r>
              <a:rPr lang="en-AU" dirty="0" err="1" smtClean="0">
                <a:solidFill>
                  <a:srgbClr val="000000"/>
                </a:solidFill>
                <a:latin typeface="Arial"/>
              </a:rPr>
              <a:t>Cappiello's</a:t>
            </a:r>
            <a:r>
              <a:rPr lang="en-AU" dirty="0">
                <a:solidFill>
                  <a:srgbClr val="000000"/>
                </a:solidFill>
                <a:latin typeface="Arial"/>
              </a:rPr>
              <a:t> </a:t>
            </a:r>
            <a:r>
              <a:rPr lang="en-AU" b="1" i="1" dirty="0" smtClean="0">
                <a:solidFill>
                  <a:srgbClr val="000000"/>
                </a:solidFill>
                <a:latin typeface="Arial"/>
              </a:rPr>
              <a:t>Oh </a:t>
            </a:r>
            <a:r>
              <a:rPr lang="en-AU" b="1" i="1" dirty="0">
                <a:solidFill>
                  <a:srgbClr val="000000"/>
                </a:solidFill>
                <a:latin typeface="Arial"/>
              </a:rPr>
              <a:t>Lucky Country</a:t>
            </a:r>
            <a:r>
              <a:rPr lang="en-AU" dirty="0">
                <a:solidFill>
                  <a:srgbClr val="000000"/>
                </a:solidFill>
                <a:latin typeface="Arial"/>
              </a:rPr>
              <a:t> </a:t>
            </a:r>
            <a:r>
              <a:rPr lang="en-AU" dirty="0" smtClean="0">
                <a:solidFill>
                  <a:srgbClr val="000000"/>
                </a:solidFill>
                <a:latin typeface="Arial"/>
              </a:rPr>
              <a:t>(1984) the </a:t>
            </a:r>
            <a:r>
              <a:rPr lang="en-AU" dirty="0">
                <a:solidFill>
                  <a:srgbClr val="000000"/>
                </a:solidFill>
                <a:latin typeface="Arial"/>
              </a:rPr>
              <a:t>migrants arrive expecting paradise but are sadly disappointed. Hell and paradise references pepper the opening pages</a:t>
            </a:r>
            <a:r>
              <a:rPr lang="en-AU" dirty="0" smtClean="0">
                <a:solidFill>
                  <a:srgbClr val="000000"/>
                </a:solidFill>
                <a:latin typeface="Arial"/>
              </a:rPr>
              <a:t>.</a:t>
            </a:r>
          </a:p>
          <a:p>
            <a:endParaRPr lang="en-AU" dirty="0">
              <a:solidFill>
                <a:srgbClr val="000000"/>
              </a:solidFill>
              <a:latin typeface="Arial"/>
            </a:endParaRPr>
          </a:p>
          <a:p>
            <a:r>
              <a:rPr lang="en-AU" dirty="0">
                <a:solidFill>
                  <a:srgbClr val="000000"/>
                </a:solidFill>
                <a:latin typeface="Arial"/>
              </a:rPr>
              <a:t>We assume some measure of autobiography because the author was dissatisfied with Australia and </a:t>
            </a:r>
            <a:r>
              <a:rPr lang="en-AU" dirty="0" smtClean="0">
                <a:solidFill>
                  <a:srgbClr val="000000"/>
                </a:solidFill>
                <a:latin typeface="Arial"/>
              </a:rPr>
              <a:t>returned to Italy. </a:t>
            </a:r>
            <a:r>
              <a:rPr lang="en-AU" dirty="0">
                <a:solidFill>
                  <a:srgbClr val="000000"/>
                </a:solidFill>
                <a:latin typeface="Arial"/>
              </a:rPr>
              <a:t>She descended into Hell and then returned. Was her trip katabatic?</a:t>
            </a:r>
            <a:endParaRPr lang="en-AU" dirty="0" smtClean="0">
              <a:solidFill>
                <a:srgbClr val="000000"/>
              </a:solidFill>
              <a:latin typeface="Arial"/>
            </a:endParaRPr>
          </a:p>
          <a:p>
            <a:endParaRPr lang="en-AU" dirty="0">
              <a:solidFill>
                <a:srgbClr val="000000"/>
              </a:solidFill>
              <a:latin typeface="Arial"/>
            </a:endParaRPr>
          </a:p>
          <a:p>
            <a:endParaRPr lang="en-AU" dirty="0">
              <a:solidFill>
                <a:srgbClr val="000000"/>
              </a:solidFill>
              <a:latin typeface="Arial"/>
            </a:endParaRPr>
          </a:p>
        </p:txBody>
      </p:sp>
      <p:pic>
        <p:nvPicPr>
          <p:cNvPr id="1026" name="Picture 2" descr="E:\Oh Lucky Count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627356"/>
            <a:ext cx="1885733" cy="28485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483" y="3654840"/>
            <a:ext cx="2004838" cy="2848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727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9"/>
            <a:ext cx="8352928" cy="1754326"/>
          </a:xfrm>
          <a:prstGeom prst="rect">
            <a:avLst/>
          </a:prstGeom>
        </p:spPr>
        <p:txBody>
          <a:bodyPr wrap="square">
            <a:spAutoFit/>
          </a:bodyPr>
          <a:lstStyle/>
          <a:p>
            <a:r>
              <a:rPr lang="en-AU" dirty="0" smtClean="0"/>
              <a:t>One of the great motifs or themes of world literature is the Journey. Our classic touchstone is Homer and his </a:t>
            </a:r>
            <a:r>
              <a:rPr lang="en-AU" i="1" dirty="0" smtClean="0"/>
              <a:t>Iliad</a:t>
            </a:r>
            <a:r>
              <a:rPr lang="en-AU" dirty="0" smtClean="0"/>
              <a:t> and </a:t>
            </a:r>
            <a:r>
              <a:rPr lang="en-AU" i="1" dirty="0" smtClean="0"/>
              <a:t>Odyssey</a:t>
            </a:r>
            <a:r>
              <a:rPr lang="en-AU" dirty="0" smtClean="0"/>
              <a:t>, stories of Odysseus's travels to war and his long journey home.</a:t>
            </a:r>
          </a:p>
          <a:p>
            <a:endParaRPr lang="en-AU" dirty="0"/>
          </a:p>
          <a:p>
            <a:r>
              <a:rPr lang="en-AU" dirty="0" smtClean="0"/>
              <a:t>Chaucer’s </a:t>
            </a:r>
            <a:r>
              <a:rPr lang="en-AU" i="1" dirty="0" smtClean="0"/>
              <a:t>The Canterbury Tales </a:t>
            </a:r>
            <a:r>
              <a:rPr lang="en-AU" dirty="0" smtClean="0"/>
              <a:t>is the story of a journey in which the pilgrims tell tales to entertain themselves.</a:t>
            </a:r>
            <a:endParaRPr lang="en-AU" dirty="0"/>
          </a:p>
        </p:txBody>
      </p:sp>
      <p:pic>
        <p:nvPicPr>
          <p:cNvPr id="1026" name="Picture 2" descr="E:\Ho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71" y="2252612"/>
            <a:ext cx="3978329" cy="41025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hauc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252611"/>
            <a:ext cx="2707704" cy="410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73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496944" cy="6740307"/>
          </a:xfrm>
          <a:prstGeom prst="rect">
            <a:avLst/>
          </a:prstGeom>
        </p:spPr>
        <p:txBody>
          <a:bodyPr wrap="square">
            <a:spAutoFit/>
          </a:bodyPr>
          <a:lstStyle/>
          <a:p>
            <a:r>
              <a:rPr lang="en-AU" dirty="0" smtClean="0"/>
              <a:t>Some of the great modern stories are sometimes similarly tales of journeys:</a:t>
            </a:r>
          </a:p>
          <a:p>
            <a:endParaRPr lang="en-AU" dirty="0" smtClean="0"/>
          </a:p>
          <a:p>
            <a:endParaRPr lang="en-AU" i="1" dirty="0"/>
          </a:p>
          <a:p>
            <a:endParaRPr lang="en-AU" i="1" dirty="0" smtClean="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smtClean="0"/>
          </a:p>
          <a:p>
            <a:endParaRPr lang="en-AU" dirty="0"/>
          </a:p>
          <a:p>
            <a:endParaRPr lang="en-AU" dirty="0" smtClean="0"/>
          </a:p>
        </p:txBody>
      </p:sp>
      <p:pic>
        <p:nvPicPr>
          <p:cNvPr id="2050" name="Picture 2" descr="E:\prufrock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124" y="1395409"/>
            <a:ext cx="3214112" cy="47659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Conr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95409"/>
            <a:ext cx="3096344" cy="45871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5576" y="634094"/>
            <a:ext cx="8351734" cy="338554"/>
          </a:xfrm>
          <a:prstGeom prst="rect">
            <a:avLst/>
          </a:prstGeom>
          <a:noFill/>
        </p:spPr>
        <p:txBody>
          <a:bodyPr wrap="square" rtlCol="0">
            <a:spAutoFit/>
          </a:bodyPr>
          <a:lstStyle/>
          <a:p>
            <a:r>
              <a:rPr lang="en-AU" sz="1600" dirty="0" smtClean="0"/>
              <a:t>Joseph Conrad’s </a:t>
            </a:r>
            <a:r>
              <a:rPr lang="en-AU" sz="1600" i="1" dirty="0" smtClean="0"/>
              <a:t>Heart of Darkness </a:t>
            </a:r>
            <a:r>
              <a:rPr lang="en-AU" sz="1600" dirty="0" smtClean="0"/>
              <a:t>(1902)</a:t>
            </a:r>
            <a:endParaRPr lang="en-AU" sz="1600" i="1" dirty="0"/>
          </a:p>
        </p:txBody>
      </p:sp>
      <p:sp>
        <p:nvSpPr>
          <p:cNvPr id="4" name="TextBox 3"/>
          <p:cNvSpPr txBox="1"/>
          <p:nvPr/>
        </p:nvSpPr>
        <p:spPr>
          <a:xfrm>
            <a:off x="4571999" y="634094"/>
            <a:ext cx="4968550" cy="338554"/>
          </a:xfrm>
          <a:prstGeom prst="rect">
            <a:avLst/>
          </a:prstGeom>
          <a:noFill/>
        </p:spPr>
        <p:txBody>
          <a:bodyPr wrap="square" rtlCol="0">
            <a:spAutoFit/>
          </a:bodyPr>
          <a:lstStyle/>
          <a:p>
            <a:r>
              <a:rPr lang="en-AU" sz="1600" dirty="0" smtClean="0"/>
              <a:t>T.S. Eliot’s ‘The </a:t>
            </a:r>
            <a:r>
              <a:rPr lang="en-AU" sz="1600" dirty="0" err="1" smtClean="0"/>
              <a:t>Lovesong</a:t>
            </a:r>
            <a:r>
              <a:rPr lang="en-AU" sz="1600" dirty="0" smtClean="0"/>
              <a:t> of J. Alfred </a:t>
            </a:r>
            <a:r>
              <a:rPr lang="en-AU" sz="1600" dirty="0" err="1" smtClean="0"/>
              <a:t>Prufrock</a:t>
            </a:r>
            <a:r>
              <a:rPr lang="en-AU" sz="1600" dirty="0" smtClean="0"/>
              <a:t>’ (1915)</a:t>
            </a:r>
            <a:endParaRPr lang="en-AU" sz="1600" dirty="0"/>
          </a:p>
        </p:txBody>
      </p:sp>
      <p:sp>
        <p:nvSpPr>
          <p:cNvPr id="5" name="TextBox 4"/>
          <p:cNvSpPr txBox="1"/>
          <p:nvPr/>
        </p:nvSpPr>
        <p:spPr>
          <a:xfrm>
            <a:off x="4860032" y="6161335"/>
            <a:ext cx="6264696" cy="338554"/>
          </a:xfrm>
          <a:prstGeom prst="rect">
            <a:avLst/>
          </a:prstGeom>
          <a:noFill/>
        </p:spPr>
        <p:txBody>
          <a:bodyPr wrap="square" rtlCol="0">
            <a:spAutoFit/>
          </a:bodyPr>
          <a:lstStyle/>
          <a:p>
            <a:r>
              <a:rPr lang="en-AU" sz="1600" dirty="0" smtClean="0"/>
              <a:t>Comic-book adaptation by Julian Peters</a:t>
            </a:r>
            <a:endParaRPr lang="en-AU" sz="1600" dirty="0"/>
          </a:p>
        </p:txBody>
      </p:sp>
    </p:spTree>
    <p:extLst>
      <p:ext uri="{BB962C8B-B14F-4D97-AF65-F5344CB8AC3E}">
        <p14:creationId xmlns:p14="http://schemas.microsoft.com/office/powerpoint/2010/main" val="459423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640960" cy="5355312"/>
          </a:xfrm>
          <a:prstGeom prst="rect">
            <a:avLst/>
          </a:prstGeom>
        </p:spPr>
        <p:txBody>
          <a:bodyPr wrap="square">
            <a:spAutoFit/>
          </a:bodyPr>
          <a:lstStyle/>
          <a:p>
            <a:r>
              <a:rPr lang="en-AU" dirty="0" smtClean="0"/>
              <a:t>A useful distinction between those texts:</a:t>
            </a:r>
          </a:p>
          <a:p>
            <a:endParaRPr lang="en-AU" dirty="0" smtClean="0"/>
          </a:p>
          <a:p>
            <a:pPr marL="285750" indent="-285750">
              <a:buFont typeface="Arial" panose="020B0604020202020204" pitchFamily="34" charset="0"/>
              <a:buChar char="•"/>
            </a:pPr>
            <a:r>
              <a:rPr lang="en-AU" dirty="0" smtClean="0"/>
              <a:t>One is a search for something; the other is a stroll apparently without meaning.</a:t>
            </a:r>
          </a:p>
          <a:p>
            <a:pPr marL="285750" indent="-285750">
              <a:buFont typeface="Arial" panose="020B0604020202020204" pitchFamily="34" charset="0"/>
              <a:buChar char="•"/>
            </a:pPr>
            <a:r>
              <a:rPr lang="en-AU" dirty="0" smtClean="0"/>
              <a:t>One is for a purpose; the other is a kind of tourism -- though it might be argued that </a:t>
            </a:r>
            <a:r>
              <a:rPr lang="en-AU" dirty="0" err="1" smtClean="0"/>
              <a:t>Prufrock's</a:t>
            </a:r>
            <a:r>
              <a:rPr lang="en-AU" dirty="0" smtClean="0"/>
              <a:t> journey involves a kind of search.</a:t>
            </a:r>
          </a:p>
          <a:p>
            <a:pPr marL="285750" indent="-285750">
              <a:buFont typeface="Arial" panose="020B0604020202020204" pitchFamily="34" charset="0"/>
              <a:buChar char="•"/>
            </a:pPr>
            <a:endParaRPr lang="en-AU" dirty="0"/>
          </a:p>
          <a:p>
            <a:r>
              <a:rPr lang="en-AU" dirty="0"/>
              <a:t>Many journey narratives are also loaded with the notion of a Quest. So Odysseus travels with a quest to beat his enemies; and then his quest is to get home to his wife Penelope. The quest narrative is the story of a journey with a goal.</a:t>
            </a:r>
          </a:p>
          <a:p>
            <a:endParaRPr lang="en-AU" dirty="0"/>
          </a:p>
          <a:p>
            <a:r>
              <a:rPr lang="en-AU" dirty="0"/>
              <a:t>One significant journey (and quest) narrative is the descent into hell.</a:t>
            </a:r>
          </a:p>
          <a:p>
            <a:endParaRPr lang="en-AU" dirty="0"/>
          </a:p>
          <a:p>
            <a:r>
              <a:rPr lang="en-AU" dirty="0"/>
              <a:t>Pre-eminent among these is Dante's </a:t>
            </a:r>
            <a:r>
              <a:rPr lang="en-AU" i="1" dirty="0"/>
              <a:t>Divine Comedy </a:t>
            </a:r>
            <a:r>
              <a:rPr lang="en-AU" dirty="0"/>
              <a:t>, a long poem in which the poet travels to:</a:t>
            </a:r>
          </a:p>
          <a:p>
            <a:endParaRPr lang="en-AU" dirty="0"/>
          </a:p>
          <a:p>
            <a:pPr marL="342900" indent="-342900">
              <a:buFont typeface="+mj-lt"/>
              <a:buAutoNum type="arabicPeriod"/>
            </a:pPr>
            <a:r>
              <a:rPr lang="en-AU" dirty="0"/>
              <a:t>Inferno</a:t>
            </a:r>
          </a:p>
          <a:p>
            <a:pPr marL="342900" indent="-342900">
              <a:buFont typeface="+mj-lt"/>
              <a:buAutoNum type="arabicPeriod"/>
            </a:pPr>
            <a:r>
              <a:rPr lang="en-AU" dirty="0"/>
              <a:t>Purgatory</a:t>
            </a:r>
          </a:p>
          <a:p>
            <a:pPr marL="342900" indent="-342900">
              <a:buFont typeface="+mj-lt"/>
              <a:buAutoNum type="arabicPeriod"/>
            </a:pPr>
            <a:r>
              <a:rPr lang="en-AU" dirty="0"/>
              <a:t>Paradise</a:t>
            </a:r>
          </a:p>
          <a:p>
            <a:endParaRPr lang="en-AU" dirty="0" smtClean="0"/>
          </a:p>
        </p:txBody>
      </p:sp>
      <p:pic>
        <p:nvPicPr>
          <p:cNvPr id="1027" name="Picture 3" descr="E:\Bl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599898"/>
            <a:ext cx="2144241" cy="32581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52120" y="5335760"/>
            <a:ext cx="3491879" cy="1077218"/>
          </a:xfrm>
          <a:prstGeom prst="rect">
            <a:avLst/>
          </a:prstGeom>
          <a:noFill/>
        </p:spPr>
        <p:txBody>
          <a:bodyPr wrap="square" rtlCol="0">
            <a:spAutoFit/>
          </a:bodyPr>
          <a:lstStyle/>
          <a:p>
            <a:r>
              <a:rPr lang="en-AU" sz="1600" dirty="0" smtClean="0"/>
              <a:t>William Blake illustration to Dante’s </a:t>
            </a:r>
            <a:r>
              <a:rPr lang="en-AU" sz="1600" i="1" dirty="0" smtClean="0"/>
              <a:t>Divine Comedy </a:t>
            </a:r>
          </a:p>
          <a:p>
            <a:r>
              <a:rPr lang="en-AU" sz="1600" i="1" dirty="0" smtClean="0"/>
              <a:t>Inferno, </a:t>
            </a:r>
            <a:r>
              <a:rPr lang="en-AU" sz="1600" dirty="0" smtClean="0"/>
              <a:t>III, 22-83 (1824-6)</a:t>
            </a:r>
          </a:p>
          <a:p>
            <a:r>
              <a:rPr lang="en-AU" sz="1600" dirty="0" smtClean="0"/>
              <a:t>National Gallery of Victoria</a:t>
            </a:r>
            <a:endParaRPr lang="en-AU" sz="1600" dirty="0"/>
          </a:p>
        </p:txBody>
      </p:sp>
    </p:spTree>
    <p:extLst>
      <p:ext uri="{BB962C8B-B14F-4D97-AF65-F5344CB8AC3E}">
        <p14:creationId xmlns:p14="http://schemas.microsoft.com/office/powerpoint/2010/main" val="3683029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496944" cy="5078313"/>
          </a:xfrm>
          <a:prstGeom prst="rect">
            <a:avLst/>
          </a:prstGeom>
        </p:spPr>
        <p:txBody>
          <a:bodyPr wrap="square">
            <a:spAutoFit/>
          </a:bodyPr>
          <a:lstStyle/>
          <a:p>
            <a:r>
              <a:rPr lang="en-AU" dirty="0" smtClean="0"/>
              <a:t>Dante’s  </a:t>
            </a:r>
            <a:r>
              <a:rPr lang="en-AU" dirty="0"/>
              <a:t>poem is allegorical and speaks to the religious, ethical and moral dimensions of being human.</a:t>
            </a:r>
          </a:p>
          <a:p>
            <a:endParaRPr lang="en-AU" dirty="0"/>
          </a:p>
          <a:p>
            <a:r>
              <a:rPr lang="en-AU" dirty="0"/>
              <a:t>Dante's descent into Hell is moreover a necessary part of reaching Paradise .</a:t>
            </a:r>
          </a:p>
          <a:p>
            <a:endParaRPr lang="en-AU" dirty="0"/>
          </a:p>
          <a:p>
            <a:r>
              <a:rPr lang="en-AU" dirty="0"/>
              <a:t>An interesting aspect of Dante's Hell is that people there were punished in ways that related to their sins on Earth. For example, fortune tellers were punished by being physically forced to look backwards for eternity. Hell becomes a place of inversion or upside-</a:t>
            </a:r>
            <a:r>
              <a:rPr lang="en-AU" dirty="0" err="1"/>
              <a:t>downness</a:t>
            </a:r>
            <a:r>
              <a:rPr lang="en-AU" dirty="0"/>
              <a:t>. </a:t>
            </a:r>
            <a:r>
              <a:rPr lang="en-AU" dirty="0">
                <a:solidFill>
                  <a:srgbClr val="000000"/>
                </a:solidFill>
                <a:latin typeface="Arial"/>
              </a:rPr>
              <a:t>See Barron </a:t>
            </a:r>
            <a:r>
              <a:rPr lang="en-AU" dirty="0" smtClean="0">
                <a:solidFill>
                  <a:srgbClr val="000000"/>
                </a:solidFill>
                <a:latin typeface="Arial"/>
              </a:rPr>
              <a:t>Field's poem</a:t>
            </a:r>
            <a:r>
              <a:rPr lang="en-AU" dirty="0">
                <a:latin typeface="Arial"/>
              </a:rPr>
              <a:t> 'The </a:t>
            </a:r>
            <a:r>
              <a:rPr lang="en-AU" dirty="0" smtClean="0">
                <a:latin typeface="Arial"/>
              </a:rPr>
              <a:t>Kangaroo’ (1819) in Unit Reader.</a:t>
            </a:r>
          </a:p>
          <a:p>
            <a:endParaRPr lang="en-AU" dirty="0">
              <a:latin typeface="Arial"/>
            </a:endParaRPr>
          </a:p>
          <a:p>
            <a:r>
              <a:rPr lang="en-AU" b="1" dirty="0">
                <a:solidFill>
                  <a:srgbClr val="000000"/>
                </a:solidFill>
                <a:latin typeface="Arial"/>
                <a:hlinkClick r:id="rId2"/>
              </a:rPr>
              <a:t>Rachel Falconer </a:t>
            </a:r>
            <a:r>
              <a:rPr lang="en-AU" b="1" dirty="0" smtClean="0">
                <a:solidFill>
                  <a:srgbClr val="000000"/>
                </a:solidFill>
                <a:latin typeface="Arial"/>
                <a:hlinkClick r:id="rId2"/>
              </a:rPr>
              <a:t>in </a:t>
            </a:r>
            <a:r>
              <a:rPr lang="en-AU" b="1" i="1" dirty="0" smtClean="0">
                <a:solidFill>
                  <a:srgbClr val="000000"/>
                </a:solidFill>
                <a:latin typeface="Arial"/>
                <a:hlinkClick r:id="rId2"/>
              </a:rPr>
              <a:t>Hell </a:t>
            </a:r>
            <a:r>
              <a:rPr lang="en-AU" b="1" i="1" dirty="0">
                <a:solidFill>
                  <a:srgbClr val="000000"/>
                </a:solidFill>
                <a:latin typeface="Arial"/>
                <a:hlinkClick r:id="rId2"/>
              </a:rPr>
              <a:t>in Contemporary </a:t>
            </a:r>
            <a:r>
              <a:rPr lang="en-AU" b="1" i="1" dirty="0" smtClean="0">
                <a:solidFill>
                  <a:srgbClr val="000000"/>
                </a:solidFill>
                <a:latin typeface="Arial"/>
                <a:hlinkClick r:id="rId2"/>
              </a:rPr>
              <a:t>Literature</a:t>
            </a:r>
            <a:r>
              <a:rPr lang="en-AU" b="1" dirty="0" smtClean="0">
                <a:solidFill>
                  <a:srgbClr val="000000"/>
                </a:solidFill>
                <a:latin typeface="Arial"/>
                <a:hlinkClick r:id="rId2"/>
              </a:rPr>
              <a:t> </a:t>
            </a:r>
            <a:r>
              <a:rPr lang="en-AU" b="1" dirty="0">
                <a:solidFill>
                  <a:srgbClr val="000000"/>
                </a:solidFill>
                <a:latin typeface="Arial"/>
                <a:hlinkClick r:id="rId2"/>
              </a:rPr>
              <a:t>(2005)</a:t>
            </a:r>
            <a:endParaRPr lang="en-AU" dirty="0">
              <a:solidFill>
                <a:srgbClr val="000000"/>
              </a:solidFill>
              <a:latin typeface="Arial"/>
            </a:endParaRPr>
          </a:p>
          <a:p>
            <a:r>
              <a:rPr lang="en-AU" dirty="0" smtClean="0">
                <a:solidFill>
                  <a:srgbClr val="000000"/>
                </a:solidFill>
                <a:latin typeface="Arial"/>
              </a:rPr>
              <a:t>describes </a:t>
            </a:r>
            <a:r>
              <a:rPr lang="en-AU" dirty="0">
                <a:solidFill>
                  <a:srgbClr val="000000"/>
                </a:solidFill>
                <a:latin typeface="Arial"/>
              </a:rPr>
              <a:t>this narrative as </a:t>
            </a:r>
            <a:r>
              <a:rPr lang="en-AU" i="1" dirty="0" err="1">
                <a:solidFill>
                  <a:srgbClr val="000000"/>
                </a:solidFill>
                <a:latin typeface="Arial"/>
              </a:rPr>
              <a:t>k</a:t>
            </a:r>
            <a:r>
              <a:rPr lang="en-AU" i="1" dirty="0" err="1" smtClean="0">
                <a:solidFill>
                  <a:srgbClr val="000000"/>
                </a:solidFill>
                <a:latin typeface="Arial"/>
              </a:rPr>
              <a:t>atabasis</a:t>
            </a:r>
            <a:r>
              <a:rPr lang="en-AU" i="1" dirty="0">
                <a:solidFill>
                  <a:srgbClr val="000000"/>
                </a:solidFill>
                <a:latin typeface="Arial"/>
              </a:rPr>
              <a:t> </a:t>
            </a:r>
            <a:r>
              <a:rPr lang="en-AU" dirty="0">
                <a:solidFill>
                  <a:srgbClr val="000000"/>
                </a:solidFill>
                <a:latin typeface="Arial"/>
              </a:rPr>
              <a:t>-- a ‘going down'. Stories in which the hero goes down to hell in order to return having developed in some way – spiritually, morally, intellectually.</a:t>
            </a:r>
          </a:p>
          <a:p>
            <a:endParaRPr lang="en-AU" dirty="0" smtClean="0">
              <a:solidFill>
                <a:srgbClr val="000000"/>
              </a:solidFill>
              <a:latin typeface="Arial"/>
            </a:endParaRPr>
          </a:p>
          <a:p>
            <a:r>
              <a:rPr lang="en-AU" dirty="0" smtClean="0">
                <a:solidFill>
                  <a:srgbClr val="000000"/>
                </a:solidFill>
                <a:latin typeface="Arial"/>
              </a:rPr>
              <a:t>Katabatic </a:t>
            </a:r>
            <a:r>
              <a:rPr lang="en-AU" dirty="0">
                <a:solidFill>
                  <a:srgbClr val="000000"/>
                </a:solidFill>
                <a:latin typeface="Arial"/>
              </a:rPr>
              <a:t>narratives offer writers a positive structure out of which a self is created through adversity.</a:t>
            </a:r>
          </a:p>
          <a:p>
            <a:endParaRPr lang="en-AU" dirty="0"/>
          </a:p>
        </p:txBody>
      </p:sp>
    </p:spTree>
    <p:extLst>
      <p:ext uri="{BB962C8B-B14F-4D97-AF65-F5344CB8AC3E}">
        <p14:creationId xmlns:p14="http://schemas.microsoft.com/office/powerpoint/2010/main" val="306299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3139321"/>
          </a:xfrm>
          <a:prstGeom prst="rect">
            <a:avLst/>
          </a:prstGeom>
        </p:spPr>
        <p:txBody>
          <a:bodyPr wrap="square">
            <a:spAutoFit/>
          </a:bodyPr>
          <a:lstStyle/>
          <a:p>
            <a:r>
              <a:rPr lang="en-AU" dirty="0">
                <a:solidFill>
                  <a:srgbClr val="000000"/>
                </a:solidFill>
                <a:latin typeface="Arial"/>
              </a:rPr>
              <a:t>This is an interesting framework to read much of the early Australian material, especially that by Francis </a:t>
            </a:r>
            <a:r>
              <a:rPr lang="en-AU" dirty="0" err="1" smtClean="0">
                <a:solidFill>
                  <a:srgbClr val="000000"/>
                </a:solidFill>
                <a:latin typeface="Arial"/>
              </a:rPr>
              <a:t>MacNamara</a:t>
            </a:r>
            <a:r>
              <a:rPr lang="en-AU" dirty="0" smtClean="0">
                <a:solidFill>
                  <a:srgbClr val="000000"/>
                </a:solidFill>
                <a:latin typeface="Arial"/>
              </a:rPr>
              <a:t>, better known as Frank the Poet (c.1810–c.1861).</a:t>
            </a:r>
            <a:endParaRPr lang="en-AU" dirty="0">
              <a:solidFill>
                <a:srgbClr val="000000"/>
              </a:solidFill>
              <a:latin typeface="Arial"/>
            </a:endParaRPr>
          </a:p>
          <a:p>
            <a:endParaRPr lang="en-AU" dirty="0" smtClean="0">
              <a:solidFill>
                <a:srgbClr val="000000"/>
              </a:solidFill>
              <a:latin typeface="Arial"/>
            </a:endParaRPr>
          </a:p>
          <a:p>
            <a:r>
              <a:rPr lang="en-AU" dirty="0" smtClean="0">
                <a:solidFill>
                  <a:srgbClr val="000000"/>
                </a:solidFill>
                <a:latin typeface="Arial"/>
              </a:rPr>
              <a:t>Early </a:t>
            </a:r>
            <a:r>
              <a:rPr lang="en-AU" dirty="0">
                <a:solidFill>
                  <a:srgbClr val="000000"/>
                </a:solidFill>
                <a:latin typeface="Arial"/>
              </a:rPr>
              <a:t>Australian writing often involves a journey, a journey that is often involuntary. Most people who </a:t>
            </a:r>
            <a:r>
              <a:rPr lang="en-AU" dirty="0" smtClean="0">
                <a:solidFill>
                  <a:srgbClr val="000000"/>
                </a:solidFill>
                <a:latin typeface="Arial"/>
              </a:rPr>
              <a:t>came </a:t>
            </a:r>
            <a:r>
              <a:rPr lang="en-AU" dirty="0">
                <a:solidFill>
                  <a:srgbClr val="000000"/>
                </a:solidFill>
                <a:latin typeface="Arial"/>
              </a:rPr>
              <a:t>to Australia </a:t>
            </a:r>
            <a:r>
              <a:rPr lang="en-AU" dirty="0" smtClean="0">
                <a:solidFill>
                  <a:srgbClr val="000000"/>
                </a:solidFill>
                <a:latin typeface="Arial"/>
              </a:rPr>
              <a:t>did </a:t>
            </a:r>
            <a:r>
              <a:rPr lang="en-AU" dirty="0">
                <a:solidFill>
                  <a:srgbClr val="000000"/>
                </a:solidFill>
                <a:latin typeface="Arial"/>
              </a:rPr>
              <a:t>so unwillingly and transportation is sometimes seen to be something worse than hanging. It is a journey into despair</a:t>
            </a:r>
            <a:r>
              <a:rPr lang="en-AU" dirty="0" smtClean="0">
                <a:solidFill>
                  <a:srgbClr val="000000"/>
                </a:solidFill>
                <a:latin typeface="Arial"/>
              </a:rPr>
              <a:t>:</a:t>
            </a:r>
          </a:p>
          <a:p>
            <a:endParaRPr lang="en-AU" dirty="0">
              <a:solidFill>
                <a:srgbClr val="000000"/>
              </a:solidFill>
              <a:latin typeface="Arial"/>
            </a:endParaRPr>
          </a:p>
          <a:p>
            <a:r>
              <a:rPr lang="en-AU" b="1" dirty="0">
                <a:solidFill>
                  <a:srgbClr val="000000"/>
                </a:solidFill>
                <a:latin typeface="Arial"/>
                <a:hlinkClick r:id="rId2"/>
              </a:rPr>
              <a:t>‘Labouring with the Hoe' [read</a:t>
            </a:r>
            <a:r>
              <a:rPr lang="en-AU" b="1" dirty="0" smtClean="0">
                <a:solidFill>
                  <a:srgbClr val="000000"/>
                </a:solidFill>
                <a:latin typeface="Arial"/>
                <a:hlinkClick r:id="rId2"/>
              </a:rPr>
              <a:t>]</a:t>
            </a:r>
            <a:endParaRPr lang="en-AU" b="1" dirty="0" smtClean="0">
              <a:solidFill>
                <a:srgbClr val="000000"/>
              </a:solidFill>
              <a:latin typeface="Arial"/>
            </a:endParaRPr>
          </a:p>
          <a:p>
            <a:endParaRPr lang="en-AU" b="1" i="0" dirty="0">
              <a:solidFill>
                <a:srgbClr val="000000"/>
              </a:solidFill>
              <a:effectLst/>
              <a:latin typeface="Arial"/>
            </a:endParaRPr>
          </a:p>
          <a:p>
            <a:endParaRPr lang="en-AU" b="1" dirty="0" smtClean="0">
              <a:solidFill>
                <a:srgbClr val="000000"/>
              </a:solidFill>
              <a:latin typeface="Arial"/>
            </a:endParaRPr>
          </a:p>
          <a:p>
            <a:endParaRPr lang="en-AU" b="0" i="0" dirty="0">
              <a:solidFill>
                <a:srgbClr val="000000"/>
              </a:solidFill>
              <a:effectLst/>
              <a:latin typeface="Arial"/>
            </a:endParaRPr>
          </a:p>
        </p:txBody>
      </p:sp>
      <p:pic>
        <p:nvPicPr>
          <p:cNvPr id="3074" name="Picture 2" descr="E:\Chain_gang_-_convicts_going_to_work_nr._Sidney_N.S._Wa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76310"/>
            <a:ext cx="5466184" cy="33625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0800000" flipV="1">
            <a:off x="107504" y="5930844"/>
            <a:ext cx="8856984"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There are many other songs and poems that share a similar sense of regret of leaving behind family and friends and established patterns of life.</a:t>
            </a:r>
          </a:p>
        </p:txBody>
      </p:sp>
      <p:sp>
        <p:nvSpPr>
          <p:cNvPr id="4" name="TextBox 3"/>
          <p:cNvSpPr txBox="1"/>
          <p:nvPr/>
        </p:nvSpPr>
        <p:spPr>
          <a:xfrm>
            <a:off x="6444208" y="4869159"/>
            <a:ext cx="5187494" cy="584775"/>
          </a:xfrm>
          <a:prstGeom prst="rect">
            <a:avLst/>
          </a:prstGeom>
          <a:noFill/>
        </p:spPr>
        <p:txBody>
          <a:bodyPr wrap="square" rtlCol="0">
            <a:spAutoFit/>
          </a:bodyPr>
          <a:lstStyle/>
          <a:p>
            <a:r>
              <a:rPr lang="en-AU" sz="1600" dirty="0" smtClean="0"/>
              <a:t>Road-gang near Sydney, c.1838</a:t>
            </a:r>
          </a:p>
          <a:p>
            <a:r>
              <a:rPr lang="en-AU" sz="1600" dirty="0" smtClean="0"/>
              <a:t>NLA, Canberra</a:t>
            </a:r>
            <a:endParaRPr lang="en-AU" sz="1600" dirty="0"/>
          </a:p>
        </p:txBody>
      </p:sp>
    </p:spTree>
    <p:extLst>
      <p:ext uri="{BB962C8B-B14F-4D97-AF65-F5344CB8AC3E}">
        <p14:creationId xmlns:p14="http://schemas.microsoft.com/office/powerpoint/2010/main" val="4074228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12968" cy="5355312"/>
          </a:xfrm>
          <a:prstGeom prst="rect">
            <a:avLst/>
          </a:prstGeom>
        </p:spPr>
        <p:txBody>
          <a:bodyPr wrap="square">
            <a:spAutoFit/>
          </a:bodyPr>
          <a:lstStyle/>
          <a:p>
            <a:r>
              <a:rPr lang="en-AU" b="1" dirty="0" smtClean="0">
                <a:solidFill>
                  <a:srgbClr val="000000"/>
                </a:solidFill>
                <a:latin typeface="Arial"/>
                <a:hlinkClick r:id="rId2"/>
              </a:rPr>
              <a:t>‘A Convict's Tour </a:t>
            </a:r>
            <a:r>
              <a:rPr lang="en-AU" b="1" dirty="0">
                <a:solidFill>
                  <a:srgbClr val="000000"/>
                </a:solidFill>
                <a:latin typeface="Arial"/>
                <a:hlinkClick r:id="rId2"/>
              </a:rPr>
              <a:t>to </a:t>
            </a:r>
            <a:r>
              <a:rPr lang="en-AU" b="1" dirty="0" smtClean="0">
                <a:solidFill>
                  <a:srgbClr val="000000"/>
                </a:solidFill>
                <a:latin typeface="Arial"/>
                <a:hlinkClick r:id="rId2"/>
              </a:rPr>
              <a:t>Hell</a:t>
            </a:r>
            <a:r>
              <a:rPr lang="en-AU" b="1" dirty="0" smtClean="0">
                <a:solidFill>
                  <a:srgbClr val="000000"/>
                </a:solidFill>
                <a:latin typeface="Arial"/>
              </a:rPr>
              <a:t>’ (1839)</a:t>
            </a:r>
          </a:p>
          <a:p>
            <a:endParaRPr lang="en-AU" dirty="0">
              <a:solidFill>
                <a:srgbClr val="000000"/>
              </a:solidFill>
              <a:latin typeface="Arial"/>
            </a:endParaRPr>
          </a:p>
          <a:p>
            <a:r>
              <a:rPr lang="en-AU" dirty="0" smtClean="0">
                <a:solidFill>
                  <a:srgbClr val="000000"/>
                </a:solidFill>
                <a:latin typeface="Arial"/>
              </a:rPr>
              <a:t>This poem is a </a:t>
            </a:r>
            <a:r>
              <a:rPr lang="en-AU" dirty="0">
                <a:solidFill>
                  <a:srgbClr val="000000"/>
                </a:solidFill>
                <a:latin typeface="Arial"/>
              </a:rPr>
              <a:t>classic </a:t>
            </a:r>
            <a:r>
              <a:rPr lang="en-AU" dirty="0" smtClean="0">
                <a:solidFill>
                  <a:srgbClr val="000000"/>
                </a:solidFill>
                <a:latin typeface="Arial"/>
              </a:rPr>
              <a:t>katabatic </a:t>
            </a:r>
            <a:r>
              <a:rPr lang="en-AU" dirty="0">
                <a:solidFill>
                  <a:srgbClr val="000000"/>
                </a:solidFill>
                <a:latin typeface="Arial"/>
              </a:rPr>
              <a:t>narrative in which the hero descends into Hell and sees those who have persecuted him suffering for their sins – after which he ascends to Heaven and is made welcome</a:t>
            </a:r>
            <a:r>
              <a:rPr lang="en-AU" dirty="0" smtClean="0">
                <a:solidFill>
                  <a:srgbClr val="000000"/>
                </a:solidFill>
                <a:latin typeface="Arial"/>
              </a:rPr>
              <a:t>.</a:t>
            </a:r>
          </a:p>
          <a:p>
            <a:endParaRPr lang="en-AU" dirty="0">
              <a:solidFill>
                <a:srgbClr val="000000"/>
              </a:solidFill>
              <a:latin typeface="Arial"/>
            </a:endParaRPr>
          </a:p>
          <a:p>
            <a:r>
              <a:rPr lang="en-AU" dirty="0">
                <a:solidFill>
                  <a:srgbClr val="000000"/>
                </a:solidFill>
                <a:latin typeface="Arial"/>
              </a:rPr>
              <a:t>Hell is clearly populated by those who have made Frank's life Hell on earth in Australia </a:t>
            </a:r>
            <a:r>
              <a:rPr lang="en-AU" dirty="0" smtClean="0">
                <a:solidFill>
                  <a:srgbClr val="000000"/>
                </a:solidFill>
                <a:latin typeface="Arial"/>
              </a:rPr>
              <a:t>.</a:t>
            </a:r>
          </a:p>
          <a:p>
            <a:endParaRPr lang="en-AU" dirty="0">
              <a:solidFill>
                <a:srgbClr val="000000"/>
              </a:solidFill>
              <a:latin typeface="Arial"/>
            </a:endParaRPr>
          </a:p>
          <a:p>
            <a:endParaRPr lang="en-AU" dirty="0" smtClean="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smtClean="0">
              <a:solidFill>
                <a:srgbClr val="000000"/>
              </a:solidFill>
              <a:latin typeface="Aria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924085"/>
            <a:ext cx="4363766" cy="29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4" y="5848817"/>
            <a:ext cx="9649072" cy="584775"/>
          </a:xfrm>
          <a:prstGeom prst="rect">
            <a:avLst/>
          </a:prstGeom>
          <a:noFill/>
        </p:spPr>
        <p:txBody>
          <a:bodyPr wrap="square" rtlCol="0">
            <a:spAutoFit/>
          </a:bodyPr>
          <a:lstStyle/>
          <a:p>
            <a:r>
              <a:rPr lang="en-AU" sz="1600" dirty="0"/>
              <a:t>F</a:t>
            </a:r>
            <a:r>
              <a:rPr lang="en-AU" sz="1600" dirty="0" smtClean="0"/>
              <a:t>logging at Moreton Bay, from William Ross’s pamphlet attacking Capt. Logan’s regime </a:t>
            </a:r>
            <a:r>
              <a:rPr lang="en-AU" sz="1600" i="1" dirty="0" smtClean="0"/>
              <a:t>The Fell Tyrant </a:t>
            </a:r>
            <a:r>
              <a:rPr lang="en-AU" sz="1600" dirty="0" smtClean="0"/>
              <a:t>1836</a:t>
            </a:r>
          </a:p>
          <a:p>
            <a:r>
              <a:rPr lang="en-AU" sz="1600" dirty="0" smtClean="0"/>
              <a:t>Mitchell Library, Sydney</a:t>
            </a:r>
            <a:endParaRPr lang="en-AU" sz="1600" dirty="0"/>
          </a:p>
        </p:txBody>
      </p:sp>
    </p:spTree>
    <p:extLst>
      <p:ext uri="{BB962C8B-B14F-4D97-AF65-F5344CB8AC3E}">
        <p14:creationId xmlns:p14="http://schemas.microsoft.com/office/powerpoint/2010/main" val="2791203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424936" cy="3970318"/>
          </a:xfrm>
          <a:prstGeom prst="rect">
            <a:avLst/>
          </a:prstGeom>
        </p:spPr>
        <p:txBody>
          <a:bodyPr wrap="square">
            <a:spAutoFit/>
          </a:bodyPr>
          <a:lstStyle/>
          <a:p>
            <a:r>
              <a:rPr lang="en-AU" dirty="0"/>
              <a:t>Does his narrative have a sense of quest?</a:t>
            </a:r>
          </a:p>
          <a:p>
            <a:endParaRPr lang="en-AU" dirty="0"/>
          </a:p>
          <a:p>
            <a:r>
              <a:rPr lang="en-AU" dirty="0"/>
              <a:t>Perhaps not. Perhaps it is quite a conservative Christian tale that argues that the oppressed will inherit Heaven in due course. </a:t>
            </a:r>
            <a:r>
              <a:rPr lang="en-AU" dirty="0" err="1"/>
              <a:t>MacNamara's</a:t>
            </a:r>
            <a:r>
              <a:rPr lang="en-AU" dirty="0"/>
              <a:t> is a narrative of revelation and not of action. He does not fight, struggle or strive but merely observes and learns.</a:t>
            </a:r>
          </a:p>
          <a:p>
            <a:endParaRPr lang="en-AU" dirty="0"/>
          </a:p>
          <a:p>
            <a:r>
              <a:rPr lang="en-AU" dirty="0"/>
              <a:t>Though maybe this suggestion is undercut by the fact of the dream narrative from which the poet awakens.</a:t>
            </a:r>
          </a:p>
          <a:p>
            <a:endParaRPr lang="en-AU" dirty="0"/>
          </a:p>
          <a:p>
            <a:r>
              <a:rPr lang="en-AU" dirty="0"/>
              <a:t>Is the message a katabatic one: does the poet create a self through adversity? Just how does this Hell function</a:t>
            </a:r>
            <a:r>
              <a:rPr lang="en-AU" dirty="0" smtClean="0"/>
              <a:t>?</a:t>
            </a:r>
          </a:p>
          <a:p>
            <a:endParaRPr lang="en-AU" dirty="0"/>
          </a:p>
          <a:p>
            <a:r>
              <a:rPr lang="en-AU" dirty="0"/>
              <a:t>W</a:t>
            </a:r>
            <a:r>
              <a:rPr lang="en-AU" dirty="0" smtClean="0"/>
              <a:t>e </a:t>
            </a:r>
            <a:r>
              <a:rPr lang="en-AU" dirty="0"/>
              <a:t>need to see ambiguity and ambivalence and possibly insincerity in </a:t>
            </a:r>
            <a:r>
              <a:rPr lang="en-AU" dirty="0" err="1" smtClean="0"/>
              <a:t>MacNamara's</a:t>
            </a:r>
            <a:r>
              <a:rPr lang="en-AU" dirty="0" smtClean="0"/>
              <a:t> </a:t>
            </a:r>
            <a:r>
              <a:rPr lang="en-AU" dirty="0"/>
              <a:t>use of Hell.</a:t>
            </a:r>
          </a:p>
        </p:txBody>
      </p:sp>
    </p:spTree>
    <p:extLst>
      <p:ext uri="{BB962C8B-B14F-4D97-AF65-F5344CB8AC3E}">
        <p14:creationId xmlns:p14="http://schemas.microsoft.com/office/powerpoint/2010/main" val="44540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352928" cy="7571303"/>
          </a:xfrm>
          <a:prstGeom prst="rect">
            <a:avLst/>
          </a:prstGeom>
        </p:spPr>
        <p:txBody>
          <a:bodyPr wrap="square">
            <a:spAutoFit/>
          </a:bodyPr>
          <a:lstStyle/>
          <a:p>
            <a:r>
              <a:rPr lang="en-AU" dirty="0"/>
              <a:t>Read </a:t>
            </a:r>
            <a:r>
              <a:rPr lang="en-AU" dirty="0" smtClean="0"/>
              <a:t>‘On </a:t>
            </a:r>
            <a:r>
              <a:rPr lang="en-AU" dirty="0"/>
              <a:t>Leaving Van Diemen's </a:t>
            </a:r>
            <a:r>
              <a:rPr lang="en-AU" dirty="0" smtClean="0"/>
              <a:t>Land’ in Unit Reader</a:t>
            </a:r>
            <a:endParaRPr lang="en-AU" dirty="0"/>
          </a:p>
          <a:p>
            <a:endParaRPr lang="en-AU" dirty="0"/>
          </a:p>
          <a:p>
            <a:r>
              <a:rPr lang="en-AU" dirty="0"/>
              <a:t>This poem raises the idea that Australia is not all Hell.</a:t>
            </a:r>
          </a:p>
          <a:p>
            <a:endParaRPr lang="en-AU" dirty="0"/>
          </a:p>
          <a:p>
            <a:r>
              <a:rPr lang="en-AU" dirty="0"/>
              <a:t>This </a:t>
            </a:r>
            <a:r>
              <a:rPr lang="en-AU" dirty="0" smtClean="0"/>
              <a:t>idea is even stronger </a:t>
            </a:r>
            <a:r>
              <a:rPr lang="en-AU" dirty="0"/>
              <a:t>in an early ballad, </a:t>
            </a:r>
            <a:r>
              <a:rPr lang="en-AU" dirty="0" smtClean="0"/>
              <a:t>‘Farewell </a:t>
            </a:r>
            <a:r>
              <a:rPr lang="en-AU" dirty="0"/>
              <a:t>to Your Judges and </a:t>
            </a:r>
            <a:r>
              <a:rPr lang="en-AU" dirty="0" smtClean="0"/>
              <a:t>Juries’</a:t>
            </a:r>
          </a:p>
          <a:p>
            <a:r>
              <a:rPr lang="en-AU" dirty="0" smtClean="0"/>
              <a:t>(</a:t>
            </a:r>
            <a:r>
              <a:rPr lang="en-AU" dirty="0"/>
              <a:t>1815), which also refuses the idea that leaving England or being sent to Australia are in themselves the source of despair</a:t>
            </a:r>
            <a:r>
              <a:rPr lang="en-AU" dirty="0" smtClean="0"/>
              <a:t>. </a:t>
            </a:r>
            <a:r>
              <a:rPr lang="en-AU" smtClean="0"/>
              <a:t>One stanza reads:</a:t>
            </a:r>
            <a:endParaRPr lang="en-AU" dirty="0"/>
          </a:p>
          <a:p>
            <a:endParaRPr lang="en-AU" dirty="0" smtClean="0"/>
          </a:p>
          <a:p>
            <a:r>
              <a:rPr lang="en-AU" dirty="0"/>
              <a:t>To go to a strange country don't grieve me, </a:t>
            </a:r>
          </a:p>
          <a:p>
            <a:r>
              <a:rPr lang="en-AU" dirty="0"/>
              <a:t>Nor leaving old England behind, </a:t>
            </a:r>
          </a:p>
          <a:p>
            <a:r>
              <a:rPr lang="en-AU" dirty="0"/>
              <a:t>It's all for the sake of my Polly, love, </a:t>
            </a:r>
          </a:p>
          <a:p>
            <a:r>
              <a:rPr lang="en-AU" dirty="0"/>
              <a:t>And leaving my parents behind. </a:t>
            </a:r>
            <a:endParaRPr lang="en-AU" dirty="0" smtClean="0"/>
          </a:p>
          <a:p>
            <a:endParaRPr lang="en-AU" dirty="0"/>
          </a:p>
          <a:p>
            <a:r>
              <a:rPr lang="en-AU" dirty="0" smtClean="0"/>
              <a:t>Stephen </a:t>
            </a:r>
            <a:r>
              <a:rPr lang="en-AU" dirty="0"/>
              <a:t>Knight suggests, in </a:t>
            </a:r>
            <a:r>
              <a:rPr lang="en-AU" i="1" dirty="0"/>
              <a:t>The Selling of the Australian Mind</a:t>
            </a:r>
            <a:r>
              <a:rPr lang="en-AU" dirty="0"/>
              <a:t>, that in “spite of Geoffrey </a:t>
            </a:r>
            <a:r>
              <a:rPr lang="en-AU" dirty="0" err="1"/>
              <a:t>Blainey's</a:t>
            </a:r>
            <a:r>
              <a:rPr lang="en-AU" dirty="0"/>
              <a:t> memorable summary, distance could be not so much a tyranny as a liberation. Travel to Australia was also travel away from a set of patterns and into a different set of possibilities” (1990, p. 154).</a:t>
            </a:r>
          </a:p>
          <a:p>
            <a:endParaRPr lang="en-AU" dirty="0"/>
          </a:p>
          <a:p>
            <a:r>
              <a:rPr lang="en-AU" dirty="0"/>
              <a:t>This points to a positive side to exile and leaving old England  and  raises the question that Hell (like the western suburbs) might not be so much a place as it is a state of mind.</a:t>
            </a:r>
            <a:endParaRPr lang="en-AU" dirty="0" smtClean="0"/>
          </a:p>
          <a:p>
            <a:endParaRPr lang="en-AU" dirty="0"/>
          </a:p>
          <a:p>
            <a:endParaRPr lang="en-AU" dirty="0" smtClean="0"/>
          </a:p>
          <a:p>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1764504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1376</Words>
  <Application>Microsoft Office PowerPoint</Application>
  <PresentationFormat>On-screen Show (4:3)</PresentationFormat>
  <Paragraphs>180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ACL 2009  Australian Literature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2009  Australian Literature</dc:title>
  <dc:creator>Pamela</dc:creator>
  <cp:lastModifiedBy>Victoria University</cp:lastModifiedBy>
  <cp:revision>60</cp:revision>
  <dcterms:created xsi:type="dcterms:W3CDTF">2014-03-19T23:32:37Z</dcterms:created>
  <dcterms:modified xsi:type="dcterms:W3CDTF">2014-03-25T02:07:12Z</dcterms:modified>
</cp:coreProperties>
</file>