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5" r:id="rId4"/>
    <p:sldId id="272" r:id="rId5"/>
    <p:sldId id="273" r:id="rId6"/>
    <p:sldId id="261" r:id="rId7"/>
    <p:sldId id="274" r:id="rId8"/>
    <p:sldId id="258" r:id="rId9"/>
    <p:sldId id="259" r:id="rId10"/>
    <p:sldId id="260" r:id="rId11"/>
    <p:sldId id="265" r:id="rId12"/>
    <p:sldId id="270" r:id="rId13"/>
    <p:sldId id="267"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30" autoAdjust="0"/>
  </p:normalViewPr>
  <p:slideViewPr>
    <p:cSldViewPr>
      <p:cViewPr>
        <p:scale>
          <a:sx n="100" d="100"/>
          <a:sy n="100" d="100"/>
        </p:scale>
        <p:origin x="-1944" y="-438"/>
      </p:cViewPr>
      <p:guideLst>
        <p:guide orient="horz" pos="2160"/>
        <p:guide pos="2880"/>
      </p:guideLst>
    </p:cSldViewPr>
  </p:slideViewPr>
  <p:notesTextViewPr>
    <p:cViewPr>
      <p:scale>
        <a:sx n="1" d="1"/>
        <a:sy n="1" d="1"/>
      </p:scale>
      <p:origin x="0" y="0"/>
    </p:cViewPr>
  </p:notesTextViewPr>
  <p:sorterViewPr>
    <p:cViewPr>
      <p:scale>
        <a:sx n="100" d="100"/>
        <a:sy n="100" d="100"/>
      </p:scale>
      <p:origin x="0" y="1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4F888-68C9-42A0-9A21-CE4486D4BA07}" type="datetimeFigureOut">
              <a:rPr lang="en-AU" smtClean="0"/>
              <a:pPr/>
              <a:t>18/03/2014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65ABE-E7CD-428D-AF08-19A8C730053A}" type="slidenum">
              <a:rPr lang="en-AU" smtClean="0"/>
              <a:pPr/>
              <a:t>‹#›</a:t>
            </a:fld>
            <a:endParaRPr lang="en-AU"/>
          </a:p>
        </p:txBody>
      </p:sp>
    </p:spTree>
    <p:extLst>
      <p:ext uri="{BB962C8B-B14F-4D97-AF65-F5344CB8AC3E}">
        <p14:creationId xmlns:p14="http://schemas.microsoft.com/office/powerpoint/2010/main" val="62800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765ABE-E7CD-428D-AF08-19A8C730053A}" type="slidenum">
              <a:rPr lang="en-AU" smtClean="0"/>
              <a:pPr/>
              <a:t>2</a:t>
            </a:fld>
            <a:endParaRPr lang="en-AU"/>
          </a:p>
        </p:txBody>
      </p:sp>
    </p:spTree>
    <p:extLst>
      <p:ext uri="{BB962C8B-B14F-4D97-AF65-F5344CB8AC3E}">
        <p14:creationId xmlns:p14="http://schemas.microsoft.com/office/powerpoint/2010/main" val="18842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765ABE-E7CD-428D-AF08-19A8C730053A}" type="slidenum">
              <a:rPr lang="en-AU" smtClean="0"/>
              <a:pPr/>
              <a:t>9</a:t>
            </a:fld>
            <a:endParaRPr lang="en-AU"/>
          </a:p>
        </p:txBody>
      </p:sp>
    </p:spTree>
    <p:extLst>
      <p:ext uri="{BB962C8B-B14F-4D97-AF65-F5344CB8AC3E}">
        <p14:creationId xmlns:p14="http://schemas.microsoft.com/office/powerpoint/2010/main" val="36085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389671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280468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207596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398930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25583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363807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331997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92901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17753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190968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59FB7-43A5-4255-8225-8AB8A94C0B0A}" type="datetimeFigureOut">
              <a:rPr lang="en-AU" smtClean="0"/>
              <a:pPr/>
              <a:t>18/03/2014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3E4B9-1C80-4918-89EF-64CE8FDD905B}" type="slidenum">
              <a:rPr lang="en-AU" smtClean="0"/>
              <a:pPr/>
              <a:t>‹#›</a:t>
            </a:fld>
            <a:endParaRPr lang="en-AU"/>
          </a:p>
        </p:txBody>
      </p:sp>
    </p:spTree>
    <p:extLst>
      <p:ext uri="{BB962C8B-B14F-4D97-AF65-F5344CB8AC3E}">
        <p14:creationId xmlns:p14="http://schemas.microsoft.com/office/powerpoint/2010/main" val="15663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59FB7-43A5-4255-8225-8AB8A94C0B0A}" type="datetimeFigureOut">
              <a:rPr lang="en-AU" smtClean="0"/>
              <a:pPr/>
              <a:t>18/03/2014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E4B9-1C80-4918-89EF-64CE8FDD905B}" type="slidenum">
              <a:rPr lang="en-AU" smtClean="0"/>
              <a:pPr/>
              <a:t>‹#›</a:t>
            </a:fld>
            <a:endParaRPr lang="en-AU"/>
          </a:p>
        </p:txBody>
      </p:sp>
    </p:spTree>
    <p:extLst>
      <p:ext uri="{BB962C8B-B14F-4D97-AF65-F5344CB8AC3E}">
        <p14:creationId xmlns:p14="http://schemas.microsoft.com/office/powerpoint/2010/main" val="1052676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saliterature.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epress.lib.uts.edu.au/journals/index.php/csrj/article/view/1710/184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ACL 2009 </a:t>
            </a:r>
            <a:br>
              <a:rPr lang="en-AU" dirty="0" smtClean="0"/>
            </a:br>
            <a:r>
              <a:rPr lang="en-AU" dirty="0" smtClean="0"/>
              <a:t>Australian Literature </a:t>
            </a:r>
            <a:br>
              <a:rPr lang="en-AU" dirty="0" smtClean="0"/>
            </a:br>
            <a:endParaRPr lang="en-AU" dirty="0"/>
          </a:p>
        </p:txBody>
      </p:sp>
      <p:sp>
        <p:nvSpPr>
          <p:cNvPr id="3" name="Subtitle 2"/>
          <p:cNvSpPr>
            <a:spLocks noGrp="1"/>
          </p:cNvSpPr>
          <p:nvPr>
            <p:ph type="subTitle" idx="1"/>
          </p:nvPr>
        </p:nvSpPr>
        <p:spPr/>
        <p:txBody>
          <a:bodyPr/>
          <a:lstStyle/>
          <a:p>
            <a:r>
              <a:rPr lang="en-AU" dirty="0" smtClean="0"/>
              <a:t>The Rise and Fall (and Rise?) of Australian Literature</a:t>
            </a:r>
            <a:endParaRPr lang="en-AU" dirty="0"/>
          </a:p>
        </p:txBody>
      </p:sp>
    </p:spTree>
    <p:extLst>
      <p:ext uri="{BB962C8B-B14F-4D97-AF65-F5344CB8AC3E}">
        <p14:creationId xmlns:p14="http://schemas.microsoft.com/office/powerpoint/2010/main" val="296127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352928" cy="3970318"/>
          </a:xfrm>
          <a:prstGeom prst="rect">
            <a:avLst/>
          </a:prstGeom>
        </p:spPr>
        <p:txBody>
          <a:bodyPr wrap="square">
            <a:spAutoFit/>
          </a:bodyPr>
          <a:lstStyle/>
          <a:p>
            <a:r>
              <a:rPr lang="en-AU" dirty="0"/>
              <a:t>Australian literature was established as a serious university discipline by the late </a:t>
            </a:r>
            <a:r>
              <a:rPr lang="en-AU" dirty="0" smtClean="0"/>
              <a:t> 1970s</a:t>
            </a:r>
            <a:r>
              <a:rPr lang="en-AU" dirty="0"/>
              <a:t>. </a:t>
            </a:r>
            <a:r>
              <a:rPr lang="en-AU" dirty="0" smtClean="0">
                <a:solidFill>
                  <a:srgbClr val="000000"/>
                </a:solidFill>
                <a:latin typeface="Arial"/>
              </a:rPr>
              <a:t>The</a:t>
            </a:r>
            <a:r>
              <a:rPr lang="en-AU" dirty="0">
                <a:solidFill>
                  <a:srgbClr val="000000"/>
                </a:solidFill>
                <a:latin typeface="Arial"/>
              </a:rPr>
              <a:t> </a:t>
            </a:r>
            <a:r>
              <a:rPr lang="en-AU" dirty="0">
                <a:latin typeface="Arial"/>
                <a:hlinkClick r:id="rId2"/>
              </a:rPr>
              <a:t>Association for the Study of Australian Literature</a:t>
            </a:r>
            <a:r>
              <a:rPr lang="en-AU" dirty="0">
                <a:solidFill>
                  <a:srgbClr val="000000"/>
                </a:solidFill>
                <a:latin typeface="Arial"/>
              </a:rPr>
              <a:t> </a:t>
            </a:r>
            <a:r>
              <a:rPr lang="en-AU" dirty="0" smtClean="0">
                <a:solidFill>
                  <a:srgbClr val="000000"/>
                </a:solidFill>
                <a:latin typeface="Arial"/>
              </a:rPr>
              <a:t>(established 1978) </a:t>
            </a:r>
            <a:r>
              <a:rPr lang="en-AU" dirty="0">
                <a:solidFill>
                  <a:srgbClr val="000000"/>
                </a:solidFill>
                <a:latin typeface="Arial"/>
              </a:rPr>
              <a:t>became quite a powerful representative body in the 1980s.</a:t>
            </a:r>
            <a:endParaRPr lang="en-AU" dirty="0"/>
          </a:p>
          <a:p>
            <a:endParaRPr lang="en-AU" dirty="0" smtClean="0"/>
          </a:p>
          <a:p>
            <a:endParaRPr lang="en-AU" dirty="0"/>
          </a:p>
          <a:p>
            <a:endParaRPr lang="en-AU" dirty="0" smtClean="0"/>
          </a:p>
          <a:p>
            <a:endParaRPr lang="en-AU" dirty="0"/>
          </a:p>
          <a:p>
            <a:endParaRPr lang="en-AU" dirty="0" smtClean="0"/>
          </a:p>
          <a:p>
            <a:r>
              <a:rPr lang="en-AU" dirty="0" smtClean="0"/>
              <a:t>The </a:t>
            </a:r>
            <a:r>
              <a:rPr lang="en-AU" dirty="0"/>
              <a:t>struggles to establish Australian literature echo the struggles to establish English literature </a:t>
            </a:r>
            <a:r>
              <a:rPr lang="en-AU" dirty="0" smtClean="0"/>
              <a:t>in England in the 1920s when F.R. </a:t>
            </a:r>
            <a:r>
              <a:rPr lang="en-AU" dirty="0" err="1" smtClean="0"/>
              <a:t>Leavis</a:t>
            </a:r>
            <a:r>
              <a:rPr lang="en-AU" dirty="0" smtClean="0"/>
              <a:t>  battled to get English authors studied instead of classical Greek and Roman ones. </a:t>
            </a:r>
            <a:endParaRPr lang="en-AU" dirty="0"/>
          </a:p>
          <a:p>
            <a:endParaRPr lang="en-AU" dirty="0"/>
          </a:p>
          <a:p>
            <a:r>
              <a:rPr lang="en-AU" dirty="0"/>
              <a:t>Is there a general historic law that intellectual culture elevates the ancient and the general above the contemporary and the local?</a:t>
            </a:r>
          </a:p>
        </p:txBody>
      </p:sp>
      <p:pic>
        <p:nvPicPr>
          <p:cNvPr id="1026" name="Picture 2" descr="E:\ASA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384" y="1628800"/>
            <a:ext cx="2999232" cy="122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3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3416320"/>
          </a:xfrm>
          <a:prstGeom prst="rect">
            <a:avLst/>
          </a:prstGeom>
        </p:spPr>
        <p:txBody>
          <a:bodyPr wrap="square">
            <a:spAutoFit/>
          </a:bodyPr>
          <a:lstStyle/>
          <a:p>
            <a:r>
              <a:rPr lang="en-AU" dirty="0"/>
              <a:t>Having established itself as a serious discipline, Australian literature started to wane in the </a:t>
            </a:r>
            <a:r>
              <a:rPr lang="en-AU" dirty="0" smtClean="0"/>
              <a:t>1990s</a:t>
            </a:r>
            <a:r>
              <a:rPr lang="en-AU" dirty="0"/>
              <a:t>.</a:t>
            </a:r>
          </a:p>
          <a:p>
            <a:endParaRPr lang="en-AU" dirty="0"/>
          </a:p>
          <a:p>
            <a:pPr marL="285750" indent="-285750">
              <a:buFont typeface="Arial" panose="020B0604020202020204" pitchFamily="34" charset="0"/>
              <a:buChar char="•"/>
            </a:pPr>
            <a:r>
              <a:rPr lang="en-AU" dirty="0" err="1"/>
              <a:t>Ozlit</a:t>
            </a:r>
            <a:r>
              <a:rPr lang="en-AU" dirty="0"/>
              <a:t> </a:t>
            </a:r>
            <a:r>
              <a:rPr lang="en-AU" dirty="0" smtClean="0"/>
              <a:t>courses </a:t>
            </a:r>
            <a:r>
              <a:rPr lang="en-AU" dirty="0"/>
              <a:t>seemed to collapse around the country</a:t>
            </a:r>
          </a:p>
          <a:p>
            <a:pPr marL="285750" indent="-285750">
              <a:buFont typeface="Arial" panose="020B0604020202020204" pitchFamily="34" charset="0"/>
              <a:buChar char="•"/>
            </a:pPr>
            <a:r>
              <a:rPr lang="en-AU" dirty="0"/>
              <a:t>ASAL's membership lost both volume and passion</a:t>
            </a:r>
          </a:p>
          <a:p>
            <a:pPr marL="285750" indent="-285750">
              <a:buFont typeface="Arial" panose="020B0604020202020204" pitchFamily="34" charset="0"/>
              <a:buChar char="•"/>
            </a:pPr>
            <a:r>
              <a:rPr lang="en-AU" dirty="0"/>
              <a:t>Literature generally lost its centrality and other cultural forms became legitimate objects of study</a:t>
            </a:r>
          </a:p>
          <a:p>
            <a:pPr marL="285750" indent="-285750">
              <a:buFont typeface="Arial" panose="020B0604020202020204" pitchFamily="34" charset="0"/>
              <a:buChar char="•"/>
            </a:pPr>
            <a:r>
              <a:rPr lang="en-AU" dirty="0" smtClean="0"/>
              <a:t>Australian </a:t>
            </a:r>
            <a:r>
              <a:rPr lang="en-AU" dirty="0"/>
              <a:t>became a vexed category.</a:t>
            </a:r>
          </a:p>
          <a:p>
            <a:pPr marL="285750" indent="-285750">
              <a:buFont typeface="Arial" panose="020B0604020202020204" pitchFamily="34" charset="0"/>
              <a:buChar char="•"/>
            </a:pPr>
            <a:r>
              <a:rPr lang="en-AU" dirty="0"/>
              <a:t>If ‘Australian' once was a figure of anti-colonial independence that we could wear proudly – it had morphed into a term of </a:t>
            </a:r>
            <a:r>
              <a:rPr lang="en-AU" dirty="0" smtClean="0"/>
              <a:t>exclusion in the shrill voice of Pauline Hanson. </a:t>
            </a:r>
            <a:r>
              <a:rPr lang="en-AU" dirty="0"/>
              <a:t>The term 'Australian' had generated its underside '</a:t>
            </a:r>
            <a:r>
              <a:rPr lang="en-AU" dirty="0" err="1"/>
              <a:t>unAustralian</a:t>
            </a:r>
            <a:r>
              <a:rPr lang="en-AU" dirty="0"/>
              <a:t>'. </a:t>
            </a:r>
            <a:endParaRPr lang="en-AU" dirty="0" smtClean="0"/>
          </a:p>
          <a:p>
            <a:pPr marL="285750" indent="-285750">
              <a:buFont typeface="Arial" panose="020B0604020202020204" pitchFamily="34" charset="0"/>
              <a:buChar char="•"/>
            </a:pP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56992"/>
            <a:ext cx="3673227" cy="321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01011" y="5949280"/>
            <a:ext cx="2338741" cy="338554"/>
          </a:xfrm>
          <a:prstGeom prst="rect">
            <a:avLst/>
          </a:prstGeom>
          <a:noFill/>
        </p:spPr>
        <p:txBody>
          <a:bodyPr wrap="square" rtlCol="0">
            <a:spAutoFit/>
          </a:bodyPr>
          <a:lstStyle/>
          <a:p>
            <a:r>
              <a:rPr lang="en-AU" sz="1600" dirty="0" smtClean="0"/>
              <a:t>Cronulla riots 2005</a:t>
            </a:r>
            <a:endParaRPr lang="en-AU" sz="1600" dirty="0"/>
          </a:p>
        </p:txBody>
      </p:sp>
    </p:spTree>
    <p:extLst>
      <p:ext uri="{BB962C8B-B14F-4D97-AF65-F5344CB8AC3E}">
        <p14:creationId xmlns:p14="http://schemas.microsoft.com/office/powerpoint/2010/main" val="3247812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136904" cy="3416320"/>
          </a:xfrm>
          <a:prstGeom prst="rect">
            <a:avLst/>
          </a:prstGeom>
        </p:spPr>
        <p:txBody>
          <a:bodyPr wrap="square">
            <a:spAutoFit/>
          </a:bodyPr>
          <a:lstStyle/>
          <a:p>
            <a:r>
              <a:rPr lang="en-AU" dirty="0"/>
              <a:t>A general mistrust of nationalism and patriotism (except in relation to sport) and the facts of a post-national world combined with the decline of literature saw Australian literature become a difficult category to defend.</a:t>
            </a:r>
          </a:p>
          <a:p>
            <a:endParaRPr lang="en-AU" dirty="0"/>
          </a:p>
          <a:p>
            <a:r>
              <a:rPr lang="en-AU" dirty="0"/>
              <a:t>What need was there for a body of writing that claimed our independence and isolation when the only way that could be interpreted was as </a:t>
            </a:r>
            <a:r>
              <a:rPr lang="en-AU" dirty="0" smtClean="0"/>
              <a:t>exclusory? </a:t>
            </a:r>
          </a:p>
          <a:p>
            <a:endParaRPr lang="en-AU" dirty="0"/>
          </a:p>
          <a:p>
            <a:r>
              <a:rPr lang="en-AU" dirty="0" smtClean="0"/>
              <a:t>Where </a:t>
            </a:r>
            <a:r>
              <a:rPr lang="en-AU" dirty="0"/>
              <a:t>you might have on the one hand Australian literature and on the other </a:t>
            </a:r>
            <a:r>
              <a:rPr lang="en-AU" dirty="0" err="1"/>
              <a:t>unAustralian</a:t>
            </a:r>
            <a:r>
              <a:rPr lang="en-AU" dirty="0"/>
              <a:t> literature</a:t>
            </a:r>
            <a:r>
              <a:rPr lang="en-AU" dirty="0" smtClean="0"/>
              <a:t>. Many of the texts discussed in this unit could be described as </a:t>
            </a:r>
            <a:r>
              <a:rPr lang="en-AU" dirty="0" err="1" smtClean="0"/>
              <a:t>unAustralian</a:t>
            </a:r>
            <a:r>
              <a:rPr lang="en-AU" dirty="0" smtClean="0"/>
              <a:t> literature.</a:t>
            </a:r>
            <a:endParaRPr lang="en-AU" dirty="0"/>
          </a:p>
          <a:p>
            <a:endParaRPr lang="en-AU" dirty="0"/>
          </a:p>
          <a:p>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3356992"/>
            <a:ext cx="2243137"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608" y="3356992"/>
            <a:ext cx="223678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968" y="3356991"/>
            <a:ext cx="226853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9672" y="6514527"/>
            <a:ext cx="1869936" cy="369332"/>
          </a:xfrm>
          <a:prstGeom prst="rect">
            <a:avLst/>
          </a:prstGeom>
          <a:noFill/>
        </p:spPr>
        <p:txBody>
          <a:bodyPr wrap="square" rtlCol="0">
            <a:spAutoFit/>
          </a:bodyPr>
          <a:lstStyle/>
          <a:p>
            <a:r>
              <a:rPr lang="en-AU" dirty="0" smtClean="0"/>
              <a:t>1962</a:t>
            </a:r>
            <a:endParaRPr lang="en-AU" dirty="0"/>
          </a:p>
        </p:txBody>
      </p:sp>
      <p:sp>
        <p:nvSpPr>
          <p:cNvPr id="4" name="TextBox 3"/>
          <p:cNvSpPr txBox="1"/>
          <p:nvPr/>
        </p:nvSpPr>
        <p:spPr>
          <a:xfrm>
            <a:off x="4355976" y="6514528"/>
            <a:ext cx="1008112" cy="369332"/>
          </a:xfrm>
          <a:prstGeom prst="rect">
            <a:avLst/>
          </a:prstGeom>
          <a:noFill/>
        </p:spPr>
        <p:txBody>
          <a:bodyPr wrap="square" rtlCol="0">
            <a:spAutoFit/>
          </a:bodyPr>
          <a:lstStyle/>
          <a:p>
            <a:r>
              <a:rPr lang="en-AU" dirty="0" smtClean="0"/>
              <a:t>1984</a:t>
            </a:r>
            <a:endParaRPr lang="en-AU" dirty="0"/>
          </a:p>
        </p:txBody>
      </p:sp>
      <p:sp>
        <p:nvSpPr>
          <p:cNvPr id="5" name="TextBox 4"/>
          <p:cNvSpPr txBox="1"/>
          <p:nvPr/>
        </p:nvSpPr>
        <p:spPr>
          <a:xfrm>
            <a:off x="6732240" y="6503416"/>
            <a:ext cx="2664296" cy="380445"/>
          </a:xfrm>
          <a:prstGeom prst="rect">
            <a:avLst/>
          </a:prstGeom>
          <a:noFill/>
        </p:spPr>
        <p:txBody>
          <a:bodyPr wrap="square" rtlCol="0">
            <a:spAutoFit/>
          </a:bodyPr>
          <a:lstStyle/>
          <a:p>
            <a:r>
              <a:rPr lang="en-AU" dirty="0" smtClean="0"/>
              <a:t>2005</a:t>
            </a:r>
            <a:endParaRPr lang="en-AU" dirty="0"/>
          </a:p>
        </p:txBody>
      </p:sp>
    </p:spTree>
    <p:extLst>
      <p:ext uri="{BB962C8B-B14F-4D97-AF65-F5344CB8AC3E}">
        <p14:creationId xmlns:p14="http://schemas.microsoft.com/office/powerpoint/2010/main" val="200578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7017306"/>
          </a:xfrm>
          <a:prstGeom prst="rect">
            <a:avLst/>
          </a:prstGeom>
        </p:spPr>
        <p:txBody>
          <a:bodyPr wrap="square">
            <a:spAutoFit/>
          </a:bodyPr>
          <a:lstStyle/>
          <a:p>
            <a:r>
              <a:rPr lang="en-AU" dirty="0"/>
              <a:t>So, in </a:t>
            </a:r>
            <a:r>
              <a:rPr lang="en-AU" dirty="0" smtClean="0"/>
              <a:t>his own </a:t>
            </a:r>
            <a:r>
              <a:rPr lang="en-AU" dirty="0"/>
              <a:t>contrary way </a:t>
            </a:r>
            <a:r>
              <a:rPr lang="en-AU" dirty="0" smtClean="0"/>
              <a:t>Ian </a:t>
            </a:r>
            <a:r>
              <a:rPr lang="en-AU" dirty="0" err="1" smtClean="0"/>
              <a:t>Syson</a:t>
            </a:r>
            <a:r>
              <a:rPr lang="en-AU" dirty="0" smtClean="0"/>
              <a:t> hit </a:t>
            </a:r>
            <a:r>
              <a:rPr lang="en-AU" dirty="0"/>
              <a:t>upon the idea of establishing a unit in Australian literature, not as a way to resuscitate or defend the Australian legend but to try to see the term Australia as a space in a post-national world</a:t>
            </a:r>
            <a:r>
              <a:rPr lang="en-AU" dirty="0" smtClean="0"/>
              <a:t>.</a:t>
            </a:r>
          </a:p>
          <a:p>
            <a:endParaRPr lang="en-AU" dirty="0"/>
          </a:p>
          <a:p>
            <a:r>
              <a:rPr lang="en-AU" dirty="0" smtClean="0"/>
              <a:t>Contemporary books </a:t>
            </a:r>
            <a:r>
              <a:rPr lang="en-AU" dirty="0"/>
              <a:t>like </a:t>
            </a:r>
            <a:r>
              <a:rPr lang="en-AU" i="1" dirty="0" smtClean="0"/>
              <a:t>Barracuda</a:t>
            </a:r>
            <a:r>
              <a:rPr lang="en-AU" dirty="0" smtClean="0"/>
              <a:t>, </a:t>
            </a:r>
            <a:r>
              <a:rPr lang="en-AU" i="1" dirty="0" smtClean="0"/>
              <a:t>Loaded</a:t>
            </a:r>
            <a:r>
              <a:rPr lang="en-AU" dirty="0"/>
              <a:t>, </a:t>
            </a:r>
            <a:r>
              <a:rPr lang="en-AU" i="1" dirty="0"/>
              <a:t>Dead </a:t>
            </a:r>
            <a:r>
              <a:rPr lang="en-AU" i="1" dirty="0" smtClean="0"/>
              <a:t>Europe,</a:t>
            </a:r>
            <a:r>
              <a:rPr lang="en-AU" dirty="0" smtClean="0"/>
              <a:t> </a:t>
            </a:r>
            <a:r>
              <a:rPr lang="en-AU" i="1" dirty="0"/>
              <a:t>The Slap </a:t>
            </a:r>
            <a:r>
              <a:rPr lang="en-AU" i="1" dirty="0" smtClean="0"/>
              <a:t>,</a:t>
            </a:r>
            <a:r>
              <a:rPr lang="en-AU" dirty="0" smtClean="0"/>
              <a:t> </a:t>
            </a:r>
            <a:r>
              <a:rPr lang="en-AU" i="1" dirty="0"/>
              <a:t>Carpentaria</a:t>
            </a:r>
            <a:r>
              <a:rPr lang="en-AU" dirty="0"/>
              <a:t> and </a:t>
            </a:r>
            <a:r>
              <a:rPr lang="en-AU" i="1" dirty="0"/>
              <a:t>Unpolished Gem </a:t>
            </a:r>
            <a:r>
              <a:rPr lang="en-AU" dirty="0"/>
              <a:t>demonstrate, cross and undercut the border limits of the nation and its legends. </a:t>
            </a:r>
            <a:endParaRPr lang="en-AU" dirty="0" smtClean="0"/>
          </a:p>
          <a:p>
            <a:endParaRPr lang="en-AU" dirty="0"/>
          </a:p>
          <a:p>
            <a:endParaRPr lang="en-AU" dirty="0" smtClean="0"/>
          </a:p>
          <a:p>
            <a:endParaRPr lang="en-AU" dirty="0" smtClean="0"/>
          </a:p>
          <a:p>
            <a:endParaRPr lang="en-AU" dirty="0"/>
          </a:p>
          <a:p>
            <a:endParaRPr lang="en-AU" dirty="0" smtClean="0"/>
          </a:p>
          <a:p>
            <a:endParaRPr lang="en-AU" dirty="0"/>
          </a:p>
          <a:p>
            <a:endParaRPr lang="en-AU" dirty="0" smtClean="0"/>
          </a:p>
          <a:p>
            <a:endParaRPr lang="en-AU" dirty="0" smtClean="0"/>
          </a:p>
          <a:p>
            <a:endParaRPr lang="en-AU" dirty="0" smtClean="0"/>
          </a:p>
          <a:p>
            <a:endParaRPr lang="en-AU" dirty="0"/>
          </a:p>
          <a:p>
            <a:endParaRPr lang="en-AU" dirty="0" smtClean="0"/>
          </a:p>
          <a:p>
            <a:endParaRPr lang="en-AU" dirty="0" smtClean="0"/>
          </a:p>
          <a:p>
            <a:endParaRPr lang="en-AU" dirty="0" smtClean="0"/>
          </a:p>
          <a:p>
            <a:r>
              <a:rPr lang="en-AU" dirty="0" smtClean="0"/>
              <a:t>Whereas </a:t>
            </a:r>
            <a:r>
              <a:rPr lang="en-AU" dirty="0"/>
              <a:t>books like </a:t>
            </a:r>
            <a:r>
              <a:rPr lang="en-AU" i="1" dirty="0"/>
              <a:t>Wake in </a:t>
            </a:r>
            <a:r>
              <a:rPr lang="en-AU" i="1" dirty="0" smtClean="0"/>
              <a:t>Fright</a:t>
            </a:r>
            <a:r>
              <a:rPr lang="en-AU" dirty="0"/>
              <a:t> </a:t>
            </a:r>
            <a:r>
              <a:rPr lang="en-AU" dirty="0" smtClean="0"/>
              <a:t>(1962) and </a:t>
            </a:r>
            <a:r>
              <a:rPr lang="en-AU" i="1" dirty="0" err="1" smtClean="0"/>
              <a:t>Coonardoo</a:t>
            </a:r>
            <a:r>
              <a:rPr lang="en-AU" i="1" dirty="0" smtClean="0"/>
              <a:t> </a:t>
            </a:r>
            <a:r>
              <a:rPr lang="en-AU" dirty="0" smtClean="0"/>
              <a:t>(1929) destabilise </a:t>
            </a:r>
            <a:r>
              <a:rPr lang="en-AU" dirty="0"/>
              <a:t>the legend from within.</a:t>
            </a:r>
          </a:p>
          <a:p>
            <a:endParaRPr lang="en-AU" dirty="0"/>
          </a:p>
          <a:p>
            <a:endParaRPr lang="en-AU" dirty="0" smtClean="0"/>
          </a:p>
          <a:p>
            <a:endParaRPr lang="en-AU" dirty="0"/>
          </a:p>
        </p:txBody>
      </p:sp>
      <p:pic>
        <p:nvPicPr>
          <p:cNvPr id="6146" name="Picture 2" descr="E:\carpent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90750"/>
            <a:ext cx="211223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coonardo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109" y="2190750"/>
            <a:ext cx="2016224" cy="311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3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920880" cy="923330"/>
          </a:xfrm>
          <a:prstGeom prst="rect">
            <a:avLst/>
          </a:prstGeom>
        </p:spPr>
        <p:txBody>
          <a:bodyPr wrap="square">
            <a:spAutoFit/>
          </a:bodyPr>
          <a:lstStyle/>
          <a:p>
            <a:r>
              <a:rPr lang="en-AU" dirty="0"/>
              <a:t>This is also a unit that is deliberately conscious of being established after post-colonialism (a form of literary theory established in the 1970s) in the space and time that David Carter identifies in the very first set of readings in the unit reader.</a:t>
            </a:r>
          </a:p>
        </p:txBody>
      </p:sp>
    </p:spTree>
    <p:extLst>
      <p:ext uri="{BB962C8B-B14F-4D97-AF65-F5344CB8AC3E}">
        <p14:creationId xmlns:p14="http://schemas.microsoft.com/office/powerpoint/2010/main" val="1968078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848302"/>
          </a:xfrm>
          <a:prstGeom prst="rect">
            <a:avLst/>
          </a:prstGeom>
        </p:spPr>
        <p:txBody>
          <a:bodyPr wrap="square">
            <a:spAutoFit/>
          </a:bodyPr>
          <a:lstStyle/>
          <a:p>
            <a:r>
              <a:rPr lang="en-AU" dirty="0" smtClean="0"/>
              <a:t>Discussions  of the current state of Australian literature  are frequently alarmist and usually  focus on the prestige area of literary fiction – ‘serious’ or ‘good’ novels for adults (not genre fiction: crime, romance, science-fiction and so on). In his essay ‘The Decline of the Literary Paradigm in Australian Publishing’ </a:t>
            </a:r>
            <a:r>
              <a:rPr lang="en-AU" i="1" dirty="0" smtClean="0"/>
              <a:t>Heat</a:t>
            </a:r>
            <a:r>
              <a:rPr lang="en-AU" dirty="0" smtClean="0"/>
              <a:t>, 12, 2006, Mark Davis explores the collapse of what he calls the ‘literary paradigm’. Noting that Australian literary fiction flourished between the 1950s and 1980s, a time of cultural nationalism,  Davis </a:t>
            </a:r>
            <a:r>
              <a:rPr lang="en-AU" dirty="0"/>
              <a:t>discerns </a:t>
            </a:r>
            <a:r>
              <a:rPr lang="en-AU" dirty="0" smtClean="0"/>
              <a:t>recent changes </a:t>
            </a:r>
            <a:r>
              <a:rPr lang="en-AU" dirty="0"/>
              <a:t>in the values and practices attached to literary </a:t>
            </a:r>
            <a:r>
              <a:rPr lang="en-AU" dirty="0" smtClean="0"/>
              <a:t>culture and places them into a broad context. </a:t>
            </a:r>
            <a:r>
              <a:rPr lang="en-AU" dirty="0"/>
              <a:t>The </a:t>
            </a:r>
            <a:r>
              <a:rPr lang="en-AU" dirty="0" smtClean="0"/>
              <a:t>cause of the decline includes shifts </a:t>
            </a:r>
            <a:r>
              <a:rPr lang="en-AU" dirty="0"/>
              <a:t>in ownership, in bookselling </a:t>
            </a:r>
            <a:r>
              <a:rPr lang="en-AU" dirty="0" smtClean="0"/>
              <a:t> practice</a:t>
            </a:r>
            <a:r>
              <a:rPr lang="en-AU" dirty="0"/>
              <a:t>, in education and the post 1970s rise of neo-liberalism in government, economic deregulation and the globalisation of markets and media </a:t>
            </a:r>
            <a:r>
              <a:rPr lang="en-AU" dirty="0" smtClean="0"/>
              <a:t>channels.</a:t>
            </a:r>
          </a:p>
          <a:p>
            <a:endParaRPr lang="en-AU" dirty="0"/>
          </a:p>
          <a:p>
            <a:r>
              <a:rPr lang="en-AU" dirty="0" smtClean="0"/>
              <a:t>For Davis, </a:t>
            </a:r>
            <a:r>
              <a:rPr lang="en-AU" dirty="0" err="1" smtClean="0"/>
              <a:t>NielsonBookscan</a:t>
            </a:r>
            <a:r>
              <a:rPr lang="en-AU" dirty="0" smtClean="0"/>
              <a:t>, which was introduced into Australia in 2000 to track book sales by barcode, is at the forefront of the recent multinational and profit-driven changes to Australian publishing that he argues have led to a reduction in literary fiction . Now publishers decide whether to publish a particular book or author based on previous sales.  Genre fiction and non-fiction are at the top of bestseller lists. Whereas the older method of compiling bestseller lists was ‘notoriously filtered’ : subjective, based on anecdote and comprised almost entirely of literary fiction and literary non-fiction.</a:t>
            </a:r>
          </a:p>
          <a:p>
            <a:endParaRPr lang="en-AU" dirty="0"/>
          </a:p>
          <a:p>
            <a:r>
              <a:rPr lang="en-AU" dirty="0" smtClean="0"/>
              <a:t> </a:t>
            </a:r>
          </a:p>
          <a:p>
            <a:endParaRPr lang="en-AU" dirty="0"/>
          </a:p>
          <a:p>
            <a:endParaRPr lang="en-AU" dirty="0" smtClean="0"/>
          </a:p>
          <a:p>
            <a:endParaRPr lang="en-AU" dirty="0" smtClean="0"/>
          </a:p>
          <a:p>
            <a:endParaRPr lang="en-AU" dirty="0"/>
          </a:p>
          <a:p>
            <a:endParaRPr lang="en-AU" dirty="0" smtClean="0"/>
          </a:p>
          <a:p>
            <a:endParaRPr lang="en-AU" dirty="0" smtClean="0"/>
          </a:p>
          <a:p>
            <a:endParaRPr lang="en-AU" dirty="0" smtClean="0"/>
          </a:p>
          <a:p>
            <a:endParaRPr lang="en-AU" dirty="0"/>
          </a:p>
        </p:txBody>
      </p:sp>
      <p:pic>
        <p:nvPicPr>
          <p:cNvPr id="1026" name="Picture 2" descr="E:\EmpiresHallas_060811120635723_wideweb__300x2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5013176"/>
            <a:ext cx="2857500" cy="184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51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424936" cy="6186309"/>
          </a:xfrm>
          <a:prstGeom prst="rect">
            <a:avLst/>
          </a:prstGeom>
        </p:spPr>
        <p:txBody>
          <a:bodyPr wrap="square">
            <a:spAutoFit/>
          </a:bodyPr>
          <a:lstStyle/>
          <a:p>
            <a:r>
              <a:rPr lang="en-AU" dirty="0"/>
              <a:t>Davis analysed the output of the top ten publishers. ‘By the early 2000s almost no major Australian publisher was aggressively seeking or promoting new literary fiction at the forefront of their lists’ (Davis 2006, p.94).</a:t>
            </a:r>
          </a:p>
          <a:p>
            <a:endParaRPr lang="en-AU" dirty="0"/>
          </a:p>
          <a:p>
            <a:r>
              <a:rPr lang="en-AU" dirty="0"/>
              <a:t>Australia has entered a phase in publishing where the literary novel is seen in a negative light, a necessary rump – raising the spectre of its being seen as an unnecessary rump. </a:t>
            </a:r>
            <a:endParaRPr lang="en-AU" dirty="0" smtClean="0"/>
          </a:p>
          <a:p>
            <a:endParaRPr lang="en-AU" dirty="0"/>
          </a:p>
          <a:p>
            <a:r>
              <a:rPr lang="en-AU" dirty="0" smtClean="0"/>
              <a:t>Davis</a:t>
            </a:r>
            <a:r>
              <a:rPr lang="en-AU" dirty="0"/>
              <a:t>’ argument has caused considerable controversy with a number of critics contributing to the debate.</a:t>
            </a:r>
          </a:p>
          <a:p>
            <a:endParaRPr lang="en-AU" dirty="0"/>
          </a:p>
          <a:p>
            <a:r>
              <a:rPr lang="en-AU" dirty="0"/>
              <a:t>David Carter’s statistical account of Australian literary fiction publishing from 1990 to 2006 suggests that while talk of a crisis in literary fiction publishing might be premature, there are signs that the numbers of new literary titles being published in Australia are falling. Since the end of the 1990s, there is little to suggest a literary publishing sector in expansion. Carter notes the rise of ‘middlebrow’ fiction which is neither popular genre fiction nor niche literary fiction (Carter 2007,p. 244).</a:t>
            </a:r>
          </a:p>
          <a:p>
            <a:r>
              <a:rPr lang="en-AU" dirty="0"/>
              <a:t> </a:t>
            </a:r>
          </a:p>
          <a:p>
            <a:r>
              <a:rPr lang="en-AU" dirty="0"/>
              <a:t>‘Boom, bust or business as usual? Literary Fiction Publishing’ </a:t>
            </a:r>
            <a:r>
              <a:rPr lang="en-AU" i="1" dirty="0"/>
              <a:t>Making Books: Contemporary Australian Publishing</a:t>
            </a:r>
            <a:r>
              <a:rPr lang="en-AU" dirty="0"/>
              <a:t> Edited by David Carter and Anne </a:t>
            </a:r>
            <a:r>
              <a:rPr lang="en-AU" dirty="0" err="1"/>
              <a:t>Galligan</a:t>
            </a:r>
            <a:r>
              <a:rPr lang="en-AU" dirty="0"/>
              <a:t>,  UQP, 2007, pp. 231-246</a:t>
            </a:r>
            <a:endParaRPr lang="en-AU" dirty="0" smtClean="0"/>
          </a:p>
          <a:p>
            <a:endParaRPr lang="en-AU" dirty="0"/>
          </a:p>
          <a:p>
            <a:endParaRPr lang="en-AU" dirty="0"/>
          </a:p>
        </p:txBody>
      </p:sp>
    </p:spTree>
    <p:extLst>
      <p:ext uri="{BB962C8B-B14F-4D97-AF65-F5344CB8AC3E}">
        <p14:creationId xmlns:p14="http://schemas.microsoft.com/office/powerpoint/2010/main" val="399643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944" y="8387"/>
            <a:ext cx="5241343" cy="68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0152" y="3861048"/>
            <a:ext cx="7161800" cy="1384995"/>
          </a:xfrm>
          <a:prstGeom prst="rect">
            <a:avLst/>
          </a:prstGeom>
          <a:noFill/>
        </p:spPr>
        <p:txBody>
          <a:bodyPr wrap="square" rtlCol="0">
            <a:spAutoFit/>
          </a:bodyPr>
          <a:lstStyle/>
          <a:p>
            <a:r>
              <a:rPr lang="en-AU" sz="1400" dirty="0" smtClean="0"/>
              <a:t>Figure 1 </a:t>
            </a:r>
          </a:p>
          <a:p>
            <a:r>
              <a:rPr lang="en-AU" sz="1400" dirty="0" smtClean="0"/>
              <a:t>Source: Carter ‘Boom, bust or business  </a:t>
            </a:r>
          </a:p>
          <a:p>
            <a:r>
              <a:rPr lang="en-AU" sz="1400" dirty="0" smtClean="0"/>
              <a:t>as usual ? Literary Fiction Publishing’ in </a:t>
            </a:r>
          </a:p>
          <a:p>
            <a:r>
              <a:rPr lang="en-AU" sz="1400" dirty="0" smtClean="0"/>
              <a:t>Carter &amp; </a:t>
            </a:r>
            <a:r>
              <a:rPr lang="en-AU" sz="1400" dirty="0" err="1" smtClean="0"/>
              <a:t>Galligan</a:t>
            </a:r>
            <a:r>
              <a:rPr lang="en-AU" sz="1400" dirty="0" smtClean="0"/>
              <a:t> (eds. ) </a:t>
            </a:r>
            <a:r>
              <a:rPr lang="en-AU" sz="1400" i="1" dirty="0" smtClean="0"/>
              <a:t>Making Books  </a:t>
            </a:r>
          </a:p>
          <a:p>
            <a:r>
              <a:rPr lang="en-AU" sz="1400" dirty="0" smtClean="0"/>
              <a:t>UQP,</a:t>
            </a:r>
            <a:r>
              <a:rPr lang="en-AU" sz="1400" i="1" dirty="0" smtClean="0"/>
              <a:t> </a:t>
            </a:r>
            <a:r>
              <a:rPr lang="en-AU" sz="1400" dirty="0" smtClean="0"/>
              <a:t>2007, p. 238. Data extracted from </a:t>
            </a:r>
          </a:p>
          <a:p>
            <a:r>
              <a:rPr lang="en-AU" sz="1400" i="1" dirty="0" err="1" smtClean="0"/>
              <a:t>AustLit</a:t>
            </a:r>
            <a:endParaRPr lang="en-AU" sz="1400" i="1" dirty="0"/>
          </a:p>
        </p:txBody>
      </p:sp>
    </p:spTree>
    <p:extLst>
      <p:ext uri="{BB962C8B-B14F-4D97-AF65-F5344CB8AC3E}">
        <p14:creationId xmlns:p14="http://schemas.microsoft.com/office/powerpoint/2010/main" val="3010432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208912" cy="6740307"/>
          </a:xfrm>
          <a:prstGeom prst="rect">
            <a:avLst/>
          </a:prstGeom>
        </p:spPr>
        <p:txBody>
          <a:bodyPr wrap="square">
            <a:spAutoFit/>
          </a:bodyPr>
          <a:lstStyle/>
          <a:p>
            <a:r>
              <a:rPr lang="en-AU" dirty="0" smtClean="0"/>
              <a:t>Including all novels regardless of their publisher, Katherine </a:t>
            </a:r>
            <a:r>
              <a:rPr lang="en-AU" dirty="0" err="1" smtClean="0"/>
              <a:t>Bode’s</a:t>
            </a:r>
            <a:r>
              <a:rPr lang="en-AU" dirty="0" smtClean="0"/>
              <a:t> analysis of data suggests a less significant reduction in Australian literary fiction published than Davis’ results. Moreover, unlike Davis’ results which imply a sudden decline from the mid-1990s, </a:t>
            </a:r>
            <a:r>
              <a:rPr lang="en-AU" dirty="0" err="1" smtClean="0"/>
              <a:t>Bode’s</a:t>
            </a:r>
            <a:r>
              <a:rPr lang="en-AU" dirty="0" smtClean="0"/>
              <a:t> indicate that the proportion of literary novels has fallen gradually since the 1970s </a:t>
            </a:r>
            <a:r>
              <a:rPr lang="en-AU" dirty="0"/>
              <a:t>(</a:t>
            </a:r>
            <a:r>
              <a:rPr lang="en-AU" dirty="0" smtClean="0"/>
              <a:t>p. 38). She argues that  while large publishers appear to be moving away from Australian literary fiction, these companies do not represent the whole industry (Bode 2010, p. 44). </a:t>
            </a:r>
          </a:p>
          <a:p>
            <a:endParaRPr lang="en-AU" dirty="0"/>
          </a:p>
          <a:p>
            <a:r>
              <a:rPr lang="en-AU" dirty="0" smtClean="0"/>
              <a:t>Bode highlights the recent and continuing growth in biography  and autobiography, a form of literature not so easily associated with mass-market consumerism as genre fiction.  Figure 2 shows that growth in such titles accelerated at the end of the 1990s, as publication of novels levelled off. Although the rise of  biography  and  autobiography has slowed somewhat in the 2000s, publication continues to increase while that of novels declines (p. 36).</a:t>
            </a:r>
            <a:r>
              <a:rPr lang="en-AU" dirty="0">
                <a:solidFill>
                  <a:srgbClr val="000000"/>
                </a:solidFill>
                <a:latin typeface="Arial"/>
                <a:hlinkClick r:id="rId2"/>
              </a:rPr>
              <a:t> Katherine Bode, 'Publishing and Australian Literature: Crisis, Decline or Transformation?' </a:t>
            </a:r>
            <a:r>
              <a:rPr lang="en-AU" i="1" dirty="0">
                <a:solidFill>
                  <a:srgbClr val="000000"/>
                </a:solidFill>
                <a:latin typeface="Arial"/>
                <a:hlinkClick r:id="rId2"/>
              </a:rPr>
              <a:t>Cultural Studies Review </a:t>
            </a:r>
            <a:r>
              <a:rPr lang="en-AU" dirty="0">
                <a:solidFill>
                  <a:srgbClr val="000000"/>
                </a:solidFill>
                <a:latin typeface="Arial"/>
                <a:hlinkClick r:id="rId2"/>
              </a:rPr>
              <a:t>volume 16 number 2 September </a:t>
            </a:r>
            <a:r>
              <a:rPr lang="en-AU" dirty="0" smtClean="0">
                <a:solidFill>
                  <a:srgbClr val="000000"/>
                </a:solidFill>
                <a:latin typeface="Arial"/>
                <a:hlinkClick r:id="rId2"/>
              </a:rPr>
              <a:t>2010</a:t>
            </a:r>
            <a:endParaRPr lang="en-AU" dirty="0" smtClean="0">
              <a:solidFill>
                <a:srgbClr val="000000"/>
              </a:solidFill>
              <a:latin typeface="Arial"/>
            </a:endParaRPr>
          </a:p>
          <a:p>
            <a:endParaRPr lang="en-AU" dirty="0">
              <a:solidFill>
                <a:srgbClr val="000000"/>
              </a:solidFill>
              <a:latin typeface="Arial"/>
            </a:endParaRPr>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286156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92888" cy="4896544"/>
          </a:xfrm>
          <a:prstGeom prst="rect">
            <a:avLst/>
          </a:prstGeom>
          <a:noFill/>
          <a:ln>
            <a:noFill/>
          </a:ln>
        </p:spPr>
      </p:pic>
      <p:sp>
        <p:nvSpPr>
          <p:cNvPr id="3" name="TextBox 2"/>
          <p:cNvSpPr txBox="1"/>
          <p:nvPr/>
        </p:nvSpPr>
        <p:spPr>
          <a:xfrm>
            <a:off x="1115616" y="5733256"/>
            <a:ext cx="6912768" cy="646331"/>
          </a:xfrm>
          <a:prstGeom prst="rect">
            <a:avLst/>
          </a:prstGeom>
          <a:noFill/>
        </p:spPr>
        <p:txBody>
          <a:bodyPr wrap="square" rtlCol="0">
            <a:spAutoFit/>
          </a:bodyPr>
          <a:lstStyle/>
          <a:p>
            <a:r>
              <a:rPr lang="en-AU" dirty="0" smtClean="0"/>
              <a:t>Figure 2: Australian </a:t>
            </a:r>
            <a:r>
              <a:rPr lang="en-AU" dirty="0"/>
              <a:t>novel and auto/biography titles, 1860–2007</a:t>
            </a:r>
          </a:p>
          <a:p>
            <a:r>
              <a:rPr lang="en-AU" dirty="0"/>
              <a:t>(source: </a:t>
            </a:r>
            <a:r>
              <a:rPr lang="en-AU" dirty="0" smtClean="0"/>
              <a:t>Bode 2010, p. 37. </a:t>
            </a:r>
            <a:r>
              <a:rPr lang="en-AU" dirty="0"/>
              <a:t>D</a:t>
            </a:r>
            <a:r>
              <a:rPr lang="en-AU" dirty="0" smtClean="0"/>
              <a:t>ata extracted from </a:t>
            </a:r>
            <a:r>
              <a:rPr lang="en-AU" i="1" dirty="0" err="1" smtClean="0"/>
              <a:t>AustLit</a:t>
            </a:r>
            <a:r>
              <a:rPr lang="en-AU" dirty="0" smtClean="0"/>
              <a:t>)</a:t>
            </a:r>
            <a:endParaRPr lang="en-AU" dirty="0"/>
          </a:p>
        </p:txBody>
      </p:sp>
    </p:spTree>
    <p:extLst>
      <p:ext uri="{BB962C8B-B14F-4D97-AF65-F5344CB8AC3E}">
        <p14:creationId xmlns:p14="http://schemas.microsoft.com/office/powerpoint/2010/main" val="2045280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
            <a:ext cx="8786874" cy="6801862"/>
          </a:xfrm>
          <a:prstGeom prst="rect">
            <a:avLst/>
          </a:prstGeom>
        </p:spPr>
        <p:txBody>
          <a:bodyPr wrap="square">
            <a:spAutoFit/>
          </a:bodyPr>
          <a:lstStyle/>
          <a:p>
            <a:r>
              <a:rPr lang="en-AU" sz="1600" dirty="0"/>
              <a:t>Bode concedes that the drop in Australian poetry titles since the mid 1990s seems to support the view that Australia has undergone a shift to an increasingly market driven publishing industry (p. 34).</a:t>
            </a:r>
          </a:p>
          <a:p>
            <a:endParaRPr lang="en-AU" sz="1600" dirty="0"/>
          </a:p>
          <a:p>
            <a:r>
              <a:rPr lang="en-AU" sz="1600" dirty="0"/>
              <a:t>Bode concludes that Australian literature and publishing are changing. Such change, she argues, is not necessarily positive, but nor should it be automatically considered a crisis (44).</a:t>
            </a:r>
          </a:p>
          <a:p>
            <a:endParaRPr lang="en-AU" sz="1600" dirty="0" smtClean="0"/>
          </a:p>
          <a:p>
            <a:r>
              <a:rPr lang="en-AU" sz="1600" dirty="0" smtClean="0"/>
              <a:t>Davis</a:t>
            </a:r>
            <a:r>
              <a:rPr lang="en-AU" sz="1600" dirty="0"/>
              <a:t>’ prediction that literary fiction will be published </a:t>
            </a:r>
            <a:r>
              <a:rPr lang="en-AU" sz="1600" dirty="0" smtClean="0"/>
              <a:t>either as </a:t>
            </a:r>
            <a:r>
              <a:rPr lang="en-AU" sz="1600" dirty="0"/>
              <a:t>part of prestige imprints within large houses whose main business lies elsewhere, or through the niche interests of smaller independents </a:t>
            </a:r>
            <a:r>
              <a:rPr lang="en-AU" sz="1600" dirty="0" smtClean="0"/>
              <a:t> has </a:t>
            </a:r>
            <a:r>
              <a:rPr lang="en-AU" sz="1600" dirty="0"/>
              <a:t>already </a:t>
            </a:r>
            <a:r>
              <a:rPr lang="en-AU" sz="1600" dirty="0" smtClean="0"/>
              <a:t>occurred. </a:t>
            </a:r>
          </a:p>
          <a:p>
            <a:endParaRPr lang="en-AU" sz="1600" dirty="0"/>
          </a:p>
          <a:p>
            <a:r>
              <a:rPr lang="en-AU" sz="1600" dirty="0"/>
              <a:t>If, as Davis suggests, the Australian literary paradigm is on the decline, what are we to make of the problem?</a:t>
            </a:r>
          </a:p>
          <a:p>
            <a:endParaRPr lang="en-AU" sz="1600" dirty="0"/>
          </a:p>
          <a:p>
            <a:r>
              <a:rPr lang="en-AU" sz="1600" dirty="0"/>
              <a:t>Is it a problem?</a:t>
            </a:r>
          </a:p>
          <a:p>
            <a:r>
              <a:rPr lang="en-AU" sz="1600" dirty="0"/>
              <a:t>Why?</a:t>
            </a:r>
          </a:p>
          <a:p>
            <a:r>
              <a:rPr lang="en-AU" sz="1600" dirty="0"/>
              <a:t>What does literature give us that other forms of discourse do not? </a:t>
            </a:r>
          </a:p>
          <a:p>
            <a:r>
              <a:rPr lang="en-AU" sz="1600" dirty="0"/>
              <a:t>Does literature limit </a:t>
            </a:r>
            <a:r>
              <a:rPr lang="en-AU" sz="1600" dirty="0" smtClean="0"/>
              <a:t> us in certain ways?</a:t>
            </a:r>
          </a:p>
          <a:p>
            <a:endParaRPr lang="en-AU" sz="1600" dirty="0"/>
          </a:p>
          <a:p>
            <a:r>
              <a:rPr lang="en-AU" sz="1600" dirty="0" smtClean="0"/>
              <a:t>In his book </a:t>
            </a:r>
            <a:r>
              <a:rPr lang="en-AU" sz="1600" i="1" dirty="0" smtClean="0"/>
              <a:t>The Burning Library: Our Great Novelists Lost and Found </a:t>
            </a:r>
            <a:r>
              <a:rPr lang="en-AU" sz="1600" dirty="0" smtClean="0"/>
              <a:t>(2012)</a:t>
            </a:r>
            <a:r>
              <a:rPr lang="en-AU" sz="1600" i="1" dirty="0" smtClean="0"/>
              <a:t> </a:t>
            </a:r>
            <a:r>
              <a:rPr lang="en-AU" sz="1600" dirty="0" smtClean="0"/>
              <a:t>Geordie Williamson argues that Australian literature has been killed by the various infrastructures that once upheld it. He claims for example, that at universities subjects designated as Australian literature have died out. He makes the familiar argument that the dominance of critical theory since the 1980s has contributed to the end of Australian literature in its earlier guise as cultural nationalism. Williamson does acknowledge present undertakings in academia to uphold the tradition of Australian literature but argues that they have ‘an air of obligation’ surrounding them (p. 6). </a:t>
            </a:r>
          </a:p>
          <a:p>
            <a:endParaRPr lang="en-AU" dirty="0" smtClean="0"/>
          </a:p>
          <a:p>
            <a:endParaRPr lang="en-AU" dirty="0"/>
          </a:p>
        </p:txBody>
      </p:sp>
    </p:spTree>
    <p:extLst>
      <p:ext uri="{BB962C8B-B14F-4D97-AF65-F5344CB8AC3E}">
        <p14:creationId xmlns:p14="http://schemas.microsoft.com/office/powerpoint/2010/main" val="355881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4307"/>
            <a:ext cx="8136904" cy="5909310"/>
          </a:xfrm>
          <a:prstGeom prst="rect">
            <a:avLst/>
          </a:prstGeom>
        </p:spPr>
        <p:txBody>
          <a:bodyPr wrap="square">
            <a:spAutoFit/>
          </a:bodyPr>
          <a:lstStyle/>
          <a:p>
            <a:r>
              <a:rPr lang="en-AU" dirty="0" smtClean="0"/>
              <a:t>Prior to World War II, Australian literature did not exist. Insofar as:</a:t>
            </a:r>
          </a:p>
          <a:p>
            <a:endParaRPr lang="en-AU" dirty="0" smtClean="0"/>
          </a:p>
          <a:p>
            <a:pPr marL="285750" indent="-285750">
              <a:buFont typeface="Arial" panose="020B0604020202020204" pitchFamily="34" charset="0"/>
              <a:buChar char="•"/>
            </a:pPr>
            <a:r>
              <a:rPr lang="en-AU" dirty="0" smtClean="0"/>
              <a:t>It was not studied at university</a:t>
            </a:r>
          </a:p>
          <a:p>
            <a:pPr marL="285750" indent="-285750">
              <a:buFont typeface="Arial" panose="020B0604020202020204" pitchFamily="34" charset="0"/>
              <a:buChar char="•"/>
            </a:pPr>
            <a:r>
              <a:rPr lang="en-AU" dirty="0" smtClean="0"/>
              <a:t>It was not seen as a serious publishing category within Australia .</a:t>
            </a:r>
          </a:p>
          <a:p>
            <a:pPr marL="285750" indent="-285750">
              <a:buFont typeface="Arial" panose="020B0604020202020204" pitchFamily="34" charset="0"/>
              <a:buChar char="•"/>
            </a:pPr>
            <a:r>
              <a:rPr lang="en-AU" dirty="0" smtClean="0"/>
              <a:t>Authors needed to obtain overseas publication to be taken seriously (the cringe?) and to vindicate themselves</a:t>
            </a:r>
          </a:p>
          <a:p>
            <a:pPr marL="285750" indent="-285750">
              <a:buFont typeface="Arial" panose="020B0604020202020204" pitchFamily="34" charset="0"/>
              <a:buChar char="•"/>
            </a:pPr>
            <a:r>
              <a:rPr lang="en-AU" dirty="0" smtClean="0"/>
              <a:t>As said last week the post World War Two period sees our culture trying to develop and throw off the cringe.</a:t>
            </a:r>
          </a:p>
          <a:p>
            <a:endParaRPr lang="en-AU" dirty="0" smtClean="0"/>
          </a:p>
          <a:p>
            <a:r>
              <a:rPr lang="en-AU" dirty="0" smtClean="0"/>
              <a:t>One part of this process was the installation of Australian literature courses in Australian universities.</a:t>
            </a:r>
          </a:p>
          <a:p>
            <a:endParaRPr lang="en-AU" dirty="0" smtClean="0"/>
          </a:p>
          <a:p>
            <a:r>
              <a:rPr lang="en-AU" dirty="0" smtClean="0"/>
              <a:t>Public campaigns were made and eventually the first Chair in Australian literature was established at the University of Sydney in 1962. </a:t>
            </a:r>
          </a:p>
          <a:p>
            <a:endParaRPr lang="en-AU" dirty="0" smtClean="0"/>
          </a:p>
          <a:p>
            <a:r>
              <a:rPr lang="en-AU" dirty="0" smtClean="0"/>
              <a:t>Leonie Kramer occupied the chair 1968 -89. Interestingly, the first unit she established was a comparative one comparing European classics with Australian texts.</a:t>
            </a:r>
          </a:p>
          <a:p>
            <a:endParaRPr lang="en-AU" dirty="0" smtClean="0"/>
          </a:p>
          <a:p>
            <a:r>
              <a:rPr lang="en-AU" dirty="0" smtClean="0"/>
              <a:t>While slightly </a:t>
            </a:r>
            <a:r>
              <a:rPr lang="en-AU" dirty="0" err="1" smtClean="0"/>
              <a:t>cringy</a:t>
            </a:r>
            <a:r>
              <a:rPr lang="en-AU" dirty="0" smtClean="0"/>
              <a:t> this response is still better than some other responses from around the same time.</a:t>
            </a:r>
            <a:endParaRPr lang="en-AU" dirty="0"/>
          </a:p>
        </p:txBody>
      </p:sp>
    </p:spTree>
    <p:extLst>
      <p:ext uri="{BB962C8B-B14F-4D97-AF65-F5344CB8AC3E}">
        <p14:creationId xmlns:p14="http://schemas.microsoft.com/office/powerpoint/2010/main" val="15713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9"/>
            <a:ext cx="8928992" cy="3139321"/>
          </a:xfrm>
          <a:prstGeom prst="rect">
            <a:avLst/>
          </a:prstGeom>
        </p:spPr>
        <p:txBody>
          <a:bodyPr wrap="square">
            <a:spAutoFit/>
          </a:bodyPr>
          <a:lstStyle/>
          <a:p>
            <a:r>
              <a:rPr lang="en-AU" dirty="0" smtClean="0"/>
              <a:t>British migrant John Pringle, former editor of the </a:t>
            </a:r>
            <a:r>
              <a:rPr lang="en-AU" i="1" dirty="0" smtClean="0"/>
              <a:t>Sydney Morning Herald </a:t>
            </a:r>
            <a:r>
              <a:rPr lang="en-AU" dirty="0" smtClean="0"/>
              <a:t>, and the author of </a:t>
            </a:r>
            <a:r>
              <a:rPr lang="en-AU" i="1" dirty="0" smtClean="0"/>
              <a:t>Australian Accent </a:t>
            </a:r>
            <a:r>
              <a:rPr lang="en-AU" dirty="0" smtClean="0"/>
              <a:t>(1958 ) - one of the most perceptive non-fiction books written about Australia – nevertheless stated </a:t>
            </a:r>
            <a:r>
              <a:rPr lang="en-AU" i="1" dirty="0" smtClean="0"/>
              <a:t>Kangaroo </a:t>
            </a:r>
            <a:r>
              <a:rPr lang="en-AU" dirty="0" smtClean="0"/>
              <a:t>(1923) by English writer D.H. Lawrence (to which he devoted an entire chapter in his book) was perhaps the only profound work written about our country.</a:t>
            </a:r>
          </a:p>
          <a:p>
            <a:endParaRPr lang="en-AU" dirty="0" smtClean="0"/>
          </a:p>
          <a:p>
            <a:r>
              <a:rPr lang="en-AU" dirty="0" smtClean="0"/>
              <a:t>Yet the most famous (or infamous, depending on your point of view) accolade given to </a:t>
            </a:r>
            <a:r>
              <a:rPr lang="en-AU" i="1" dirty="0" smtClean="0"/>
              <a:t>Kangaroo</a:t>
            </a:r>
            <a:r>
              <a:rPr lang="en-AU" dirty="0" smtClean="0"/>
              <a:t> was from Englishman J.I.M. Stewart, professor of English at Adelaide University, who, when asked to deliver the inaugural Commonwealth Literary Fund lecture on Australian literature in 1940, said that, as he could find no examples of literature written by Australians, he would instead give a talk on Lawrence's novel </a:t>
            </a:r>
            <a:r>
              <a:rPr lang="en-AU" i="1" dirty="0" smtClean="0"/>
              <a:t>Kangaroo.</a:t>
            </a:r>
            <a:endParaRPr lang="en-AU" i="1" dirty="0"/>
          </a:p>
        </p:txBody>
      </p:sp>
      <p:pic>
        <p:nvPicPr>
          <p:cNvPr id="1026" name="Picture 2" descr="E:\D.H._Law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8" y="3429000"/>
            <a:ext cx="2376264" cy="2915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419431"/>
            <a:ext cx="20955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58082" y="6000768"/>
            <a:ext cx="2191259" cy="307777"/>
          </a:xfrm>
          <a:prstGeom prst="rect">
            <a:avLst/>
          </a:prstGeom>
          <a:noFill/>
        </p:spPr>
        <p:txBody>
          <a:bodyPr wrap="square" rtlCol="0">
            <a:spAutoFit/>
          </a:bodyPr>
          <a:lstStyle/>
          <a:p>
            <a:r>
              <a:rPr lang="en-AU" sz="1400" dirty="0" smtClean="0"/>
              <a:t>D.H. Lawrence 1922 </a:t>
            </a:r>
            <a:endParaRPr lang="en-AU" sz="1400" dirty="0"/>
          </a:p>
        </p:txBody>
      </p:sp>
      <p:sp>
        <p:nvSpPr>
          <p:cNvPr id="6" name="TextBox 5"/>
          <p:cNvSpPr txBox="1"/>
          <p:nvPr/>
        </p:nvSpPr>
        <p:spPr>
          <a:xfrm>
            <a:off x="142844" y="6429396"/>
            <a:ext cx="7157401" cy="307777"/>
          </a:xfrm>
          <a:prstGeom prst="rect">
            <a:avLst/>
          </a:prstGeom>
          <a:noFill/>
        </p:spPr>
        <p:txBody>
          <a:bodyPr wrap="square" rtlCol="0">
            <a:spAutoFit/>
          </a:bodyPr>
          <a:lstStyle/>
          <a:p>
            <a:r>
              <a:rPr lang="en-AU" sz="1400" i="1" dirty="0" smtClean="0"/>
              <a:t>Kangaroo</a:t>
            </a:r>
            <a:r>
              <a:rPr lang="en-AU" sz="1400" dirty="0" smtClean="0"/>
              <a:t> (1923), based on Lawrence’s three month visit to Australia</a:t>
            </a:r>
            <a:endParaRPr lang="en-AU" sz="1400" dirty="0"/>
          </a:p>
        </p:txBody>
      </p:sp>
    </p:spTree>
    <p:extLst>
      <p:ext uri="{BB962C8B-B14F-4D97-AF65-F5344CB8AC3E}">
        <p14:creationId xmlns:p14="http://schemas.microsoft.com/office/powerpoint/2010/main" val="107160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1697</Words>
  <Application>Microsoft Office PowerPoint</Application>
  <PresentationFormat>On-screen Show (4:3)</PresentationFormat>
  <Paragraphs>118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ACL 2009  Australian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  Australian Literature</dc:title>
  <dc:creator>Pamela</dc:creator>
  <cp:lastModifiedBy>Victoria University</cp:lastModifiedBy>
  <cp:revision>127</cp:revision>
  <dcterms:created xsi:type="dcterms:W3CDTF">2014-03-13T02:04:18Z</dcterms:created>
  <dcterms:modified xsi:type="dcterms:W3CDTF">2014-03-18T01:28:11Z</dcterms:modified>
</cp:coreProperties>
</file>