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72" r:id="rId9"/>
    <p:sldId id="264" r:id="rId10"/>
    <p:sldId id="265" r:id="rId11"/>
    <p:sldId id="266" r:id="rId12"/>
    <p:sldId id="267" r:id="rId13"/>
    <p:sldId id="268" r:id="rId14"/>
    <p:sldId id="271"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FDFAE-5A19-4B2B-9D6E-A26CBF678B29}" type="datetimeFigureOut">
              <a:rPr lang="en-AU" smtClean="0"/>
              <a:t>4/03/2014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A80AE-B232-4113-9156-463D31D36D7A}" type="slidenum">
              <a:rPr lang="en-AU" smtClean="0"/>
              <a:t>‹#›</a:t>
            </a:fld>
            <a:endParaRPr lang="en-AU"/>
          </a:p>
        </p:txBody>
      </p:sp>
    </p:spTree>
    <p:extLst>
      <p:ext uri="{BB962C8B-B14F-4D97-AF65-F5344CB8AC3E}">
        <p14:creationId xmlns:p14="http://schemas.microsoft.com/office/powerpoint/2010/main" val="333808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CA80AE-B232-4113-9156-463D31D36D7A}" type="slidenum">
              <a:rPr lang="en-AU" smtClean="0"/>
              <a:t>11</a:t>
            </a:fld>
            <a:endParaRPr lang="en-AU"/>
          </a:p>
        </p:txBody>
      </p:sp>
    </p:spTree>
    <p:extLst>
      <p:ext uri="{BB962C8B-B14F-4D97-AF65-F5344CB8AC3E}">
        <p14:creationId xmlns:p14="http://schemas.microsoft.com/office/powerpoint/2010/main" val="59272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90E1ED3-70CE-4E19-8FA9-21F993C20A4A}" type="datetimeFigureOut">
              <a:rPr lang="en-AU" smtClean="0"/>
              <a:t>4/03/2014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351240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90E1ED3-70CE-4E19-8FA9-21F993C20A4A}" type="datetimeFigureOut">
              <a:rPr lang="en-AU" smtClean="0"/>
              <a:t>4/03/2014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336815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90E1ED3-70CE-4E19-8FA9-21F993C20A4A}" type="datetimeFigureOut">
              <a:rPr lang="en-AU" smtClean="0"/>
              <a:t>4/03/2014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42228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90E1ED3-70CE-4E19-8FA9-21F993C20A4A}" type="datetimeFigureOut">
              <a:rPr lang="en-AU" smtClean="0"/>
              <a:t>4/03/2014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399288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E1ED3-70CE-4E19-8FA9-21F993C20A4A}" type="datetimeFigureOut">
              <a:rPr lang="en-AU" smtClean="0"/>
              <a:t>4/03/2014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196520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90E1ED3-70CE-4E19-8FA9-21F993C20A4A}" type="datetimeFigureOut">
              <a:rPr lang="en-AU" smtClean="0"/>
              <a:t>4/03/2014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362959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90E1ED3-70CE-4E19-8FA9-21F993C20A4A}" type="datetimeFigureOut">
              <a:rPr lang="en-AU" smtClean="0"/>
              <a:t>4/03/2014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375199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90E1ED3-70CE-4E19-8FA9-21F993C20A4A}" type="datetimeFigureOut">
              <a:rPr lang="en-AU" smtClean="0"/>
              <a:t>4/03/2014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118740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E1ED3-70CE-4E19-8FA9-21F993C20A4A}" type="datetimeFigureOut">
              <a:rPr lang="en-AU" smtClean="0"/>
              <a:t>4/03/2014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28442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E1ED3-70CE-4E19-8FA9-21F993C20A4A}" type="datetimeFigureOut">
              <a:rPr lang="en-AU" smtClean="0"/>
              <a:t>4/03/2014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375459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E1ED3-70CE-4E19-8FA9-21F993C20A4A}" type="datetimeFigureOut">
              <a:rPr lang="en-AU" smtClean="0"/>
              <a:t>4/03/2014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16AFFA-4FCE-4EF2-8E3F-B3AAECB3B0D0}" type="slidenum">
              <a:rPr lang="en-AU" smtClean="0"/>
              <a:t>‹#›</a:t>
            </a:fld>
            <a:endParaRPr lang="en-AU"/>
          </a:p>
        </p:txBody>
      </p:sp>
    </p:spTree>
    <p:extLst>
      <p:ext uri="{BB962C8B-B14F-4D97-AF65-F5344CB8AC3E}">
        <p14:creationId xmlns:p14="http://schemas.microsoft.com/office/powerpoint/2010/main" val="47239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E1ED3-70CE-4E19-8FA9-21F993C20A4A}" type="datetimeFigureOut">
              <a:rPr lang="en-AU" smtClean="0"/>
              <a:t>4/03/2014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6AFFA-4FCE-4EF2-8E3F-B3AAECB3B0D0}" type="slidenum">
              <a:rPr lang="en-AU" smtClean="0"/>
              <a:t>‹#›</a:t>
            </a:fld>
            <a:endParaRPr lang="en-AU"/>
          </a:p>
        </p:txBody>
      </p:sp>
    </p:spTree>
    <p:extLst>
      <p:ext uri="{BB962C8B-B14F-4D97-AF65-F5344CB8AC3E}">
        <p14:creationId xmlns:p14="http://schemas.microsoft.com/office/powerpoint/2010/main" val="10279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factor.net/forbes/poems/europeAguide.html" TargetMode="External"/><Relationship Id="rId2" Type="http://schemas.openxmlformats.org/officeDocument/2006/relationships/hyperlink" Target="http://www.afactor.net/forbes/poems/anzacDay.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8PfDro1UGUo" TargetMode="External"/><Relationship Id="rId2" Type="http://schemas.openxmlformats.org/officeDocument/2006/relationships/hyperlink" Target="http://www.youtube.com/watch?v=D4sjyrmSXOw&amp;feature=related"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ACL 2009 </a:t>
            </a:r>
            <a:br>
              <a:rPr lang="en-AU" dirty="0" smtClean="0"/>
            </a:br>
            <a:r>
              <a:rPr lang="en-AU" dirty="0" smtClean="0"/>
              <a:t>Australian Literature </a:t>
            </a:r>
            <a:endParaRPr lang="en-AU" dirty="0"/>
          </a:p>
        </p:txBody>
      </p:sp>
      <p:sp>
        <p:nvSpPr>
          <p:cNvPr id="3" name="Subtitle 2"/>
          <p:cNvSpPr>
            <a:spLocks noGrp="1"/>
          </p:cNvSpPr>
          <p:nvPr>
            <p:ph type="subTitle" idx="1"/>
          </p:nvPr>
        </p:nvSpPr>
        <p:spPr/>
        <p:txBody>
          <a:bodyPr/>
          <a:lstStyle/>
          <a:p>
            <a:r>
              <a:rPr lang="en-AU" dirty="0" smtClean="0"/>
              <a:t>Lecture 2 </a:t>
            </a:r>
          </a:p>
          <a:p>
            <a:r>
              <a:rPr lang="en-AU" dirty="0" smtClean="0"/>
              <a:t>Contemporary Australian Literature and the Cultural Cringe</a:t>
            </a:r>
            <a:endParaRPr lang="en-AU" dirty="0"/>
          </a:p>
        </p:txBody>
      </p:sp>
    </p:spTree>
    <p:extLst>
      <p:ext uri="{BB962C8B-B14F-4D97-AF65-F5344CB8AC3E}">
        <p14:creationId xmlns:p14="http://schemas.microsoft.com/office/powerpoint/2010/main" val="3139963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7346"/>
            <a:ext cx="8064896" cy="6463308"/>
          </a:xfrm>
          <a:prstGeom prst="rect">
            <a:avLst/>
          </a:prstGeom>
        </p:spPr>
        <p:txBody>
          <a:bodyPr wrap="square">
            <a:spAutoFit/>
          </a:bodyPr>
          <a:lstStyle/>
          <a:p>
            <a:r>
              <a:rPr lang="en-AU" dirty="0" smtClean="0"/>
              <a:t>We need </a:t>
            </a:r>
            <a:r>
              <a:rPr lang="en-AU" dirty="0"/>
              <a:t>to heed </a:t>
            </a:r>
            <a:r>
              <a:rPr lang="en-AU" dirty="0" smtClean="0"/>
              <a:t>writer Christina </a:t>
            </a:r>
            <a:r>
              <a:rPr lang="en-AU" dirty="0"/>
              <a:t>Stead’s objection to the idea of the cringe. Commenting upon her return to Australia in 1974 after a long absence, she </a:t>
            </a:r>
            <a:r>
              <a:rPr lang="en-AU" dirty="0" smtClean="0"/>
              <a:t>said:</a:t>
            </a:r>
            <a:endParaRPr lang="en-AU" dirty="0"/>
          </a:p>
          <a:p>
            <a:endParaRPr lang="en-AU" dirty="0"/>
          </a:p>
          <a:p>
            <a:r>
              <a:rPr lang="en-AU" dirty="0" smtClean="0"/>
              <a:t>I </a:t>
            </a:r>
            <a:r>
              <a:rPr lang="en-AU" dirty="0"/>
              <a:t>didn’t notice any great change. Oh, except a ridiculous infection which I expect will go away soon, which I read in the papers about the cultural </a:t>
            </a:r>
            <a:r>
              <a:rPr lang="en-AU" dirty="0" smtClean="0"/>
              <a:t>cringe -- I </a:t>
            </a:r>
            <a:r>
              <a:rPr lang="en-AU" dirty="0"/>
              <a:t>had no idea what it was. It’s an abject and contemptible expression </a:t>
            </a:r>
            <a:r>
              <a:rPr lang="en-AU" dirty="0" smtClean="0"/>
              <a:t>…when </a:t>
            </a:r>
            <a:r>
              <a:rPr lang="en-AU" dirty="0"/>
              <a:t>I was here before, there was culture </a:t>
            </a:r>
            <a:r>
              <a:rPr lang="en-AU" dirty="0" smtClean="0"/>
              <a:t>everywhere</a:t>
            </a:r>
            <a:r>
              <a:rPr lang="en-AU" dirty="0" smtClean="0"/>
              <a:t>. </a:t>
            </a:r>
            <a:r>
              <a:rPr lang="en-AU" dirty="0" smtClean="0"/>
              <a:t>(</a:t>
            </a:r>
            <a:r>
              <a:rPr lang="en-AU" dirty="0" err="1" smtClean="0"/>
              <a:t>Qtd</a:t>
            </a:r>
            <a:r>
              <a:rPr lang="en-AU" dirty="0" smtClean="0"/>
              <a:t>. in Healy, p. 4)</a:t>
            </a:r>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a:p>
          <a:p>
            <a:endParaRPr lang="en-AU" dirty="0"/>
          </a:p>
          <a:p>
            <a:r>
              <a:rPr lang="en-AU" dirty="0"/>
              <a:t>As Chris Healy </a:t>
            </a:r>
            <a:r>
              <a:rPr lang="en-AU" dirty="0" smtClean="0"/>
              <a:t>states:</a:t>
            </a:r>
            <a:endParaRPr lang="en-AU" dirty="0"/>
          </a:p>
          <a:p>
            <a:endParaRPr lang="en-AU" dirty="0"/>
          </a:p>
          <a:p>
            <a:r>
              <a:rPr lang="en-AU" dirty="0"/>
              <a:t>Stead perceptively identifies one of the preconditions of the cringe, that anticipating judgement from elsewhere can leave one blind to the everyday world that’s near at hand. Like Stead, </a:t>
            </a:r>
            <a:r>
              <a:rPr lang="en-AU" dirty="0" smtClean="0"/>
              <a:t>AAG [All Australian Graffiti] </a:t>
            </a:r>
            <a:r>
              <a:rPr lang="en-AU" dirty="0"/>
              <a:t>lived in a world in which it was simply part of </a:t>
            </a:r>
            <a:r>
              <a:rPr lang="en-AU" dirty="0" err="1"/>
              <a:t>commonsense</a:t>
            </a:r>
            <a:r>
              <a:rPr lang="en-AU" dirty="0"/>
              <a:t> that ‘culture was everywhere’ and that everyday culture was the stuff of their work.</a:t>
            </a:r>
          </a:p>
        </p:txBody>
      </p:sp>
      <p:pic>
        <p:nvPicPr>
          <p:cNvPr id="4098" name="Picture 2" descr="E:\Stead 19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649" y="2204864"/>
            <a:ext cx="1944216"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4248" y="4293096"/>
            <a:ext cx="3024336" cy="584775"/>
          </a:xfrm>
          <a:prstGeom prst="rect">
            <a:avLst/>
          </a:prstGeom>
          <a:noFill/>
        </p:spPr>
        <p:txBody>
          <a:bodyPr wrap="square" rtlCol="0">
            <a:spAutoFit/>
          </a:bodyPr>
          <a:lstStyle/>
          <a:p>
            <a:r>
              <a:rPr lang="en-AU" sz="1600" dirty="0" smtClean="0"/>
              <a:t>Christina Stead (1974)</a:t>
            </a:r>
          </a:p>
          <a:p>
            <a:r>
              <a:rPr lang="en-AU" sz="1600" dirty="0" smtClean="0"/>
              <a:t>Robert McFarlane </a:t>
            </a:r>
            <a:endParaRPr lang="en-AU" sz="1600" dirty="0"/>
          </a:p>
        </p:txBody>
      </p:sp>
    </p:spTree>
    <p:extLst>
      <p:ext uri="{BB962C8B-B14F-4D97-AF65-F5344CB8AC3E}">
        <p14:creationId xmlns:p14="http://schemas.microsoft.com/office/powerpoint/2010/main" val="3223422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7"/>
            <a:ext cx="8208912" cy="1754326"/>
          </a:xfrm>
          <a:prstGeom prst="rect">
            <a:avLst/>
          </a:prstGeom>
        </p:spPr>
        <p:txBody>
          <a:bodyPr wrap="square">
            <a:spAutoFit/>
          </a:bodyPr>
          <a:lstStyle/>
          <a:p>
            <a:r>
              <a:rPr lang="en-AU" b="1" dirty="0"/>
              <a:t>Asia</a:t>
            </a:r>
          </a:p>
          <a:p>
            <a:r>
              <a:rPr lang="en-AU" dirty="0" smtClean="0"/>
              <a:t>One </a:t>
            </a:r>
            <a:r>
              <a:rPr lang="en-AU" dirty="0"/>
              <a:t>of the astounding absences in Australian cultural life in the 1960s was Asia. In this unit we will look at the representation of Asia and Asians to some extent but less </a:t>
            </a:r>
            <a:r>
              <a:rPr lang="en-AU" dirty="0" smtClean="0"/>
              <a:t>than </a:t>
            </a:r>
            <a:r>
              <a:rPr lang="en-AU" dirty="0"/>
              <a:t>might be </a:t>
            </a:r>
            <a:r>
              <a:rPr lang="en-AU" dirty="0" smtClean="0"/>
              <a:t>desired. But </a:t>
            </a:r>
            <a:r>
              <a:rPr lang="en-AU" dirty="0"/>
              <a:t>there is very little scope for us to do so in a satisfactory manner. The enormous landmasses and their many millions of people to our north </a:t>
            </a:r>
            <a:r>
              <a:rPr lang="en-AU" dirty="0" smtClean="0"/>
              <a:t>have </a:t>
            </a:r>
            <a:r>
              <a:rPr lang="en-AU" dirty="0"/>
              <a:t>normally failed to register culturally – except as figures of threat or danger.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2348880"/>
            <a:ext cx="5184576" cy="3812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15616" y="6198050"/>
            <a:ext cx="8159244" cy="338554"/>
          </a:xfrm>
          <a:prstGeom prst="rect">
            <a:avLst/>
          </a:prstGeom>
          <a:noFill/>
        </p:spPr>
        <p:txBody>
          <a:bodyPr wrap="square" rtlCol="0">
            <a:spAutoFit/>
          </a:bodyPr>
          <a:lstStyle/>
          <a:p>
            <a:r>
              <a:rPr lang="en-AU" sz="1600" dirty="0" smtClean="0"/>
              <a:t>Phil May  ‘The Mongolian </a:t>
            </a:r>
            <a:r>
              <a:rPr lang="en-AU" sz="1600" dirty="0"/>
              <a:t>Octopus  </a:t>
            </a:r>
            <a:r>
              <a:rPr lang="en-AU" sz="1600" dirty="0" smtClean="0"/>
              <a:t>- his grip on Australia’ (</a:t>
            </a:r>
            <a:r>
              <a:rPr lang="en-AU" sz="1600" i="1" dirty="0" smtClean="0"/>
              <a:t>The</a:t>
            </a:r>
            <a:r>
              <a:rPr lang="en-AU" sz="1600" dirty="0" smtClean="0"/>
              <a:t> </a:t>
            </a:r>
            <a:r>
              <a:rPr lang="en-AU" sz="1600" i="1" dirty="0"/>
              <a:t>Bulletin</a:t>
            </a:r>
            <a:r>
              <a:rPr lang="en-AU" sz="1600" dirty="0"/>
              <a:t> </a:t>
            </a:r>
            <a:r>
              <a:rPr lang="en-AU" sz="1600" dirty="0" smtClean="0"/>
              <a:t>, 21 </a:t>
            </a:r>
            <a:r>
              <a:rPr lang="en-AU" sz="1600" dirty="0"/>
              <a:t>A</a:t>
            </a:r>
            <a:r>
              <a:rPr lang="en-AU" sz="1600" dirty="0" smtClean="0"/>
              <a:t>ug </a:t>
            </a:r>
            <a:r>
              <a:rPr lang="en-AU" sz="1600" dirty="0"/>
              <a:t>1886) </a:t>
            </a:r>
          </a:p>
        </p:txBody>
      </p:sp>
    </p:spTree>
    <p:extLst>
      <p:ext uri="{BB962C8B-B14F-4D97-AF65-F5344CB8AC3E}">
        <p14:creationId xmlns:p14="http://schemas.microsoft.com/office/powerpoint/2010/main" val="2739394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05946"/>
          </a:xfrm>
          <a:prstGeom prst="rect">
            <a:avLst/>
          </a:prstGeom>
        </p:spPr>
        <p:txBody>
          <a:bodyPr wrap="square">
            <a:spAutoFit/>
          </a:bodyPr>
          <a:lstStyle/>
          <a:p>
            <a:r>
              <a:rPr lang="en-AU" dirty="0" smtClean="0"/>
              <a:t>Books like Christos </a:t>
            </a:r>
            <a:r>
              <a:rPr lang="en-AU" dirty="0" err="1" smtClean="0"/>
              <a:t>Tsiolkas</a:t>
            </a:r>
            <a:r>
              <a:rPr lang="en-AU" dirty="0" smtClean="0"/>
              <a:t>’ </a:t>
            </a:r>
            <a:r>
              <a:rPr lang="en-AU" i="1" dirty="0" smtClean="0"/>
              <a:t>The </a:t>
            </a:r>
            <a:r>
              <a:rPr lang="en-AU" i="1" dirty="0"/>
              <a:t>Slap </a:t>
            </a:r>
            <a:r>
              <a:rPr lang="en-AU" dirty="0" smtClean="0"/>
              <a:t>(2008) </a:t>
            </a:r>
            <a:r>
              <a:rPr lang="en-AU" dirty="0" smtClean="0"/>
              <a:t>and Alice </a:t>
            </a:r>
            <a:r>
              <a:rPr lang="en-AU" dirty="0" err="1" smtClean="0"/>
              <a:t>Pung’s</a:t>
            </a:r>
            <a:r>
              <a:rPr lang="en-AU" dirty="0" smtClean="0"/>
              <a:t> </a:t>
            </a:r>
            <a:r>
              <a:rPr lang="en-AU" i="1" dirty="0" smtClean="0"/>
              <a:t>Unpolished Gem </a:t>
            </a:r>
            <a:r>
              <a:rPr lang="en-AU" dirty="0" smtClean="0"/>
              <a:t>represent </a:t>
            </a:r>
            <a:r>
              <a:rPr lang="en-AU" dirty="0"/>
              <a:t>the latest in a long but thin line of serious engagements with Asia as a place that has significance to Australians.</a:t>
            </a:r>
          </a:p>
          <a:p>
            <a:endParaRPr lang="en-AU" dirty="0"/>
          </a:p>
          <a:p>
            <a:r>
              <a:rPr lang="en-AU" dirty="0"/>
              <a:t>The increase in texts that engage with Asia </a:t>
            </a:r>
            <a:r>
              <a:rPr lang="en-AU" dirty="0" smtClean="0"/>
              <a:t>suggests </a:t>
            </a:r>
            <a:r>
              <a:rPr lang="en-AU" dirty="0"/>
              <a:t>that we might have successfully moved away from that obsession with Europe that led us to adopt the ‘Cultural Cringe'.</a:t>
            </a:r>
          </a:p>
          <a:p>
            <a:endParaRPr lang="en-AU" dirty="0"/>
          </a:p>
          <a:p>
            <a:r>
              <a:rPr lang="en-AU" dirty="0"/>
              <a:t>Have we </a:t>
            </a:r>
            <a:r>
              <a:rPr lang="en-AU" dirty="0" smtClean="0"/>
              <a:t>adopted </a:t>
            </a:r>
            <a:r>
              <a:rPr lang="en-AU" dirty="0"/>
              <a:t>Phillips' "relaxed erectness of carriage”?</a:t>
            </a:r>
          </a:p>
          <a:p>
            <a:endParaRPr lang="en-AU" dirty="0"/>
          </a:p>
          <a:p>
            <a:pPr marL="285750" indent="-285750">
              <a:buFont typeface="Arial" panose="020B0604020202020204" pitchFamily="34" charset="0"/>
              <a:buChar char="•"/>
            </a:pPr>
            <a:r>
              <a:rPr lang="en-AU" dirty="0"/>
              <a:t>Does the poetry of John Forbes overcome the cringe?</a:t>
            </a:r>
          </a:p>
          <a:p>
            <a:endParaRPr lang="en-AU" dirty="0"/>
          </a:p>
          <a:p>
            <a:pPr marL="285750" indent="-285750">
              <a:buFont typeface="Arial" panose="020B0604020202020204" pitchFamily="34" charset="0"/>
              <a:buChar char="•"/>
            </a:pPr>
            <a:r>
              <a:rPr lang="en-AU" dirty="0"/>
              <a:t>Does </a:t>
            </a:r>
            <a:r>
              <a:rPr lang="en-AU" dirty="0" err="1"/>
              <a:t>Tsiolkas</a:t>
            </a:r>
            <a:r>
              <a:rPr lang="en-AU" dirty="0"/>
              <a:t> overcome it?</a:t>
            </a:r>
          </a:p>
          <a:p>
            <a:endParaRPr lang="en-AU" dirty="0"/>
          </a:p>
          <a:p>
            <a:r>
              <a:rPr lang="en-AU" dirty="0"/>
              <a:t>B</a:t>
            </a:r>
            <a:r>
              <a:rPr lang="en-AU" dirty="0" smtClean="0"/>
              <a:t>oth </a:t>
            </a:r>
            <a:r>
              <a:rPr lang="en-AU" dirty="0"/>
              <a:t>writers do this, not by inverting the cringe but, in their own way, subverting it. They are comfortable with the fact that Australia exists in a global/international culture and they are quite happy to evaluate things as they find them, unconstrained by the demands of national boundaries and cultural-nationalist politics.</a:t>
            </a:r>
          </a:p>
          <a:p>
            <a:endParaRPr lang="en-AU" dirty="0"/>
          </a:p>
          <a:p>
            <a:r>
              <a:rPr lang="en-AU" dirty="0"/>
              <a:t>So is an important characteristic of contemporary Australian fiction this comfortable avoidance of the cringe?</a:t>
            </a:r>
          </a:p>
          <a:p>
            <a:endParaRPr lang="en-AU" dirty="0"/>
          </a:p>
          <a:p>
            <a:r>
              <a:rPr lang="en-AU" dirty="0"/>
              <a:t>How do the writers we </a:t>
            </a:r>
            <a:r>
              <a:rPr lang="en-AU" dirty="0" smtClean="0"/>
              <a:t>explore this </a:t>
            </a:r>
            <a:r>
              <a:rPr lang="en-AU" dirty="0"/>
              <a:t>week see their position vis-à-vis the rest of the world?</a:t>
            </a:r>
          </a:p>
          <a:p>
            <a:endParaRPr lang="en-AU" dirty="0"/>
          </a:p>
          <a:p>
            <a:r>
              <a:rPr lang="en-AU" dirty="0"/>
              <a:t>W</a:t>
            </a:r>
            <a:r>
              <a:rPr lang="en-AU" dirty="0" smtClean="0"/>
              <a:t>hat </a:t>
            </a:r>
            <a:r>
              <a:rPr lang="en-AU" dirty="0"/>
              <a:t>characterises something of the texts this week is their sense of rootlessness</a:t>
            </a:r>
            <a:r>
              <a:rPr lang="en-AU" dirty="0" smtClean="0"/>
              <a:t>. This gives them the capacity to not be affected by the cringe.</a:t>
            </a:r>
            <a:endParaRPr lang="en-AU" dirty="0"/>
          </a:p>
        </p:txBody>
      </p:sp>
    </p:spTree>
    <p:extLst>
      <p:ext uri="{BB962C8B-B14F-4D97-AF65-F5344CB8AC3E}">
        <p14:creationId xmlns:p14="http://schemas.microsoft.com/office/powerpoint/2010/main" val="2108770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8640960" cy="5355312"/>
          </a:xfrm>
          <a:prstGeom prst="rect">
            <a:avLst/>
          </a:prstGeom>
        </p:spPr>
        <p:txBody>
          <a:bodyPr wrap="square">
            <a:spAutoFit/>
          </a:bodyPr>
          <a:lstStyle/>
          <a:p>
            <a:r>
              <a:rPr lang="en-AU" b="1" i="1" dirty="0" smtClean="0"/>
              <a:t>Barracuda </a:t>
            </a:r>
            <a:r>
              <a:rPr lang="en-AU" dirty="0" smtClean="0"/>
              <a:t>(2013)</a:t>
            </a:r>
          </a:p>
          <a:p>
            <a:endParaRPr lang="en-AU" dirty="0"/>
          </a:p>
          <a:p>
            <a:r>
              <a:rPr lang="en-AU" dirty="0" smtClean="0"/>
              <a:t>A </a:t>
            </a:r>
            <a:r>
              <a:rPr lang="en-AU" dirty="0"/>
              <a:t>story about Danny Kelly, an angry young Australian gay man who is the child of working-class Scottish and Greek parents. Dan feels both pride in and revulsion for his country. The novel critiques strident nationalism and sports-obsessed Australia and draws attention to Australia’s faults. </a:t>
            </a:r>
            <a:r>
              <a:rPr lang="en-AU" dirty="0" smtClean="0"/>
              <a:t>For example, </a:t>
            </a:r>
            <a:r>
              <a:rPr lang="en-AU" dirty="0" err="1" smtClean="0"/>
              <a:t>Dehmet</a:t>
            </a:r>
            <a:r>
              <a:rPr lang="en-AU" dirty="0" smtClean="0"/>
              <a:t> believes “We </a:t>
            </a:r>
            <a:r>
              <a:rPr lang="en-AU" dirty="0" smtClean="0"/>
              <a:t>are parochial and narrow-minded and we are racist and </a:t>
            </a:r>
            <a:r>
              <a:rPr lang="en-AU" dirty="0" smtClean="0"/>
              <a:t>ungenerous </a:t>
            </a:r>
            <a:r>
              <a:rPr lang="en-AU" dirty="0" smtClean="0"/>
              <a:t>and we occupy this land illegitimately and we’re toadies to the Poms and servile to the Yanks” (p</a:t>
            </a:r>
            <a:r>
              <a:rPr lang="en-AU" dirty="0" smtClean="0"/>
              <a:t>. 401 </a:t>
            </a:r>
            <a:r>
              <a:rPr lang="en-AU" dirty="0" smtClean="0"/>
              <a:t>). </a:t>
            </a:r>
            <a:r>
              <a:rPr lang="en-AU" i="1" dirty="0" smtClean="0"/>
              <a:t>Barracuda</a:t>
            </a:r>
            <a:r>
              <a:rPr lang="en-AU" dirty="0" smtClean="0"/>
              <a:t> </a:t>
            </a:r>
            <a:r>
              <a:rPr lang="en-AU" dirty="0"/>
              <a:t>was written after the worldwide success of </a:t>
            </a:r>
            <a:r>
              <a:rPr lang="en-AU" i="1" dirty="0"/>
              <a:t>The Slap </a:t>
            </a:r>
            <a:r>
              <a:rPr lang="en-AU" dirty="0"/>
              <a:t>during  a writing residency in Scotland</a:t>
            </a:r>
            <a:r>
              <a:rPr lang="en-AU" dirty="0" smtClean="0"/>
              <a:t>. It has had a high-profile advertising campaign and generated much interest overseas.</a:t>
            </a:r>
            <a:endParaRPr lang="en-AU" dirty="0"/>
          </a:p>
          <a:p>
            <a:endParaRPr lang="en-AU" dirty="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a:p>
        </p:txBody>
      </p:sp>
      <p:pic>
        <p:nvPicPr>
          <p:cNvPr id="7170" name="Picture 2" descr="E:\Barracuda &amp; Tsiolk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89040"/>
            <a:ext cx="4104456" cy="23501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04" y="3789040"/>
            <a:ext cx="4140665" cy="235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55976" y="6139236"/>
            <a:ext cx="6696744" cy="338554"/>
          </a:xfrm>
          <a:prstGeom prst="rect">
            <a:avLst/>
          </a:prstGeom>
          <a:noFill/>
        </p:spPr>
        <p:txBody>
          <a:bodyPr wrap="square" rtlCol="0">
            <a:spAutoFit/>
          </a:bodyPr>
          <a:lstStyle/>
          <a:p>
            <a:r>
              <a:rPr lang="en-AU" sz="1600" dirty="0" smtClean="0"/>
              <a:t>Billboard advertising </a:t>
            </a:r>
            <a:r>
              <a:rPr lang="en-AU" sz="1600" i="1" dirty="0" smtClean="0"/>
              <a:t>Barracuda </a:t>
            </a:r>
            <a:r>
              <a:rPr lang="en-AU" sz="1600" dirty="0" smtClean="0"/>
              <a:t> at London tube station</a:t>
            </a:r>
            <a:endParaRPr lang="en-AU" sz="1600" dirty="0"/>
          </a:p>
        </p:txBody>
      </p:sp>
    </p:spTree>
    <p:extLst>
      <p:ext uri="{BB962C8B-B14F-4D97-AF65-F5344CB8AC3E}">
        <p14:creationId xmlns:p14="http://schemas.microsoft.com/office/powerpoint/2010/main" val="2781748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47262"/>
          </a:xfrm>
          <a:prstGeom prst="rect">
            <a:avLst/>
          </a:prstGeom>
        </p:spPr>
        <p:txBody>
          <a:bodyPr wrap="square">
            <a:spAutoFit/>
          </a:bodyPr>
          <a:lstStyle/>
          <a:p>
            <a:pPr lvl="0"/>
            <a:r>
              <a:rPr lang="en-AU" dirty="0" smtClean="0">
                <a:solidFill>
                  <a:prstClr val="black"/>
                </a:solidFill>
              </a:rPr>
              <a:t>Other novels by </a:t>
            </a:r>
            <a:r>
              <a:rPr lang="en-AU" dirty="0" err="1" smtClean="0">
                <a:solidFill>
                  <a:prstClr val="black"/>
                </a:solidFill>
              </a:rPr>
              <a:t>Tsiolkas</a:t>
            </a:r>
            <a:r>
              <a:rPr lang="en-AU" dirty="0" smtClean="0">
                <a:solidFill>
                  <a:prstClr val="black"/>
                </a:solidFill>
              </a:rPr>
              <a:t>:</a:t>
            </a:r>
            <a:endParaRPr lang="en-AU" dirty="0">
              <a:solidFill>
                <a:prstClr val="black"/>
              </a:solidFill>
            </a:endParaRPr>
          </a:p>
          <a:p>
            <a:pPr lvl="0"/>
            <a:endParaRPr lang="en-AU" dirty="0">
              <a:solidFill>
                <a:prstClr val="black"/>
              </a:solidFill>
            </a:endParaRPr>
          </a:p>
          <a:p>
            <a:pPr lvl="0"/>
            <a:r>
              <a:rPr lang="en-AU" sz="1700" dirty="0" smtClean="0">
                <a:solidFill>
                  <a:prstClr val="black"/>
                </a:solidFill>
              </a:rPr>
              <a:t>In</a:t>
            </a:r>
            <a:r>
              <a:rPr lang="en-AU" sz="1700" b="1" i="1" dirty="0" smtClean="0">
                <a:solidFill>
                  <a:prstClr val="black"/>
                </a:solidFill>
              </a:rPr>
              <a:t> Loaded </a:t>
            </a:r>
            <a:r>
              <a:rPr lang="en-AU" sz="1700" dirty="0">
                <a:solidFill>
                  <a:prstClr val="black"/>
                </a:solidFill>
              </a:rPr>
              <a:t>(1995</a:t>
            </a:r>
            <a:r>
              <a:rPr lang="en-AU" sz="1700" dirty="0" smtClean="0">
                <a:solidFill>
                  <a:prstClr val="black"/>
                </a:solidFill>
              </a:rPr>
              <a:t>) the protagonist Ari  lives an alienated life in a society in which the long promise of egalitarianism and a fair go for all has been exposed to be a cover-up for the massively unequal distribution of the country’s wealth. The more recent promises of the fragmentary politics of identity expressed through, for example, multiculturalist or Gay Liberation rhetoric are also shown to be empty. Nor is there much useful solidarity in the gay community for a working class homosexual like Ari.</a:t>
            </a:r>
          </a:p>
          <a:p>
            <a:pPr lvl="0"/>
            <a:endParaRPr lang="en-AU" sz="1700" b="1" i="1" dirty="0" smtClean="0">
              <a:solidFill>
                <a:prstClr val="black"/>
              </a:solidFill>
            </a:endParaRPr>
          </a:p>
          <a:p>
            <a:pPr lvl="0"/>
            <a:r>
              <a:rPr lang="en-AU" sz="1700" b="1" i="1" dirty="0" smtClean="0">
                <a:solidFill>
                  <a:prstClr val="black"/>
                </a:solidFill>
              </a:rPr>
              <a:t>Dead </a:t>
            </a:r>
            <a:r>
              <a:rPr lang="en-AU" sz="1700" b="1" i="1" dirty="0">
                <a:solidFill>
                  <a:prstClr val="black"/>
                </a:solidFill>
              </a:rPr>
              <a:t>Europe </a:t>
            </a:r>
            <a:r>
              <a:rPr lang="en-AU" sz="1700" dirty="0">
                <a:solidFill>
                  <a:prstClr val="black"/>
                </a:solidFill>
              </a:rPr>
              <a:t>(2005) is about roots being destroyed and there being nowhere to find sanctuary – perhaps Australia is seen as the best of a bad bunch because it is at worst anodyne. But it is hardly something to skite about.</a:t>
            </a:r>
          </a:p>
          <a:p>
            <a:pPr lvl="0"/>
            <a:endParaRPr lang="en-AU" sz="1700" dirty="0">
              <a:solidFill>
                <a:prstClr val="black"/>
              </a:solidFill>
            </a:endParaRPr>
          </a:p>
          <a:p>
            <a:pPr lvl="0"/>
            <a:r>
              <a:rPr lang="en-AU" sz="1700" b="1" i="1" dirty="0">
                <a:solidFill>
                  <a:prstClr val="black"/>
                </a:solidFill>
              </a:rPr>
              <a:t>The Slap </a:t>
            </a:r>
            <a:r>
              <a:rPr lang="en-AU" sz="1700" dirty="0">
                <a:solidFill>
                  <a:prstClr val="black"/>
                </a:solidFill>
              </a:rPr>
              <a:t>presents a cosmopolitan Australia in which the outside world is neither superior nor inferior. Australia is big enough to have its own angst and dilemmas.</a:t>
            </a:r>
            <a:endParaRPr lang="en-AU" sz="1700" dirty="0"/>
          </a:p>
        </p:txBody>
      </p:sp>
      <p:pic>
        <p:nvPicPr>
          <p:cNvPr id="8194" name="Picture 2" descr="E:\loa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47" y="4008868"/>
            <a:ext cx="1838325" cy="288032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E:\the-sl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693" y="4008868"/>
            <a:ext cx="1888116" cy="28803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deadeur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4008868"/>
            <a:ext cx="184894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477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5680"/>
            <a:ext cx="8280920" cy="3693319"/>
          </a:xfrm>
          <a:prstGeom prst="rect">
            <a:avLst/>
          </a:prstGeom>
        </p:spPr>
        <p:txBody>
          <a:bodyPr wrap="square">
            <a:spAutoFit/>
          </a:bodyPr>
          <a:lstStyle/>
          <a:p>
            <a:r>
              <a:rPr lang="en-AU" b="1" i="1" dirty="0"/>
              <a:t>Unpolished Gem </a:t>
            </a:r>
            <a:r>
              <a:rPr lang="en-AU" b="1" dirty="0" smtClean="0"/>
              <a:t>(2006)</a:t>
            </a:r>
            <a:endParaRPr lang="en-AU" b="1" dirty="0"/>
          </a:p>
          <a:p>
            <a:endParaRPr lang="en-AU" dirty="0"/>
          </a:p>
          <a:p>
            <a:r>
              <a:rPr lang="en-AU" dirty="0" smtClean="0"/>
              <a:t>This  memoir is told </a:t>
            </a:r>
            <a:r>
              <a:rPr lang="en-AU" dirty="0"/>
              <a:t>in </a:t>
            </a:r>
            <a:r>
              <a:rPr lang="en-AU" dirty="0" smtClean="0"/>
              <a:t>the first </a:t>
            </a:r>
            <a:r>
              <a:rPr lang="en-AU" dirty="0"/>
              <a:t>person by </a:t>
            </a:r>
            <a:r>
              <a:rPr lang="en-AU" dirty="0" smtClean="0"/>
              <a:t>Australian born Alice, the eldest child of  Cambodian-Chinese parents who arrived in Melbourne as refugees. Alice and her family face the challenges of making their way in Australian society. It </a:t>
            </a:r>
            <a:r>
              <a:rPr lang="en-AU" dirty="0"/>
              <a:t>is a story about people who have come to a bizarre world. To some extent it repeats the wonderment of the very early representations but it is also very different from </a:t>
            </a:r>
            <a:r>
              <a:rPr lang="en-AU" dirty="0" smtClean="0"/>
              <a:t>them. It </a:t>
            </a:r>
            <a:r>
              <a:rPr lang="en-AU" dirty="0"/>
              <a:t>is interesting because it constructs Australia as a paradise – but </a:t>
            </a:r>
            <a:r>
              <a:rPr lang="en-AU" dirty="0" smtClean="0"/>
              <a:t>it is </a:t>
            </a:r>
            <a:r>
              <a:rPr lang="en-AU" dirty="0"/>
              <a:t>only a paradise to those that </a:t>
            </a:r>
            <a:r>
              <a:rPr lang="en-AU" dirty="0" smtClean="0"/>
              <a:t>do not </a:t>
            </a:r>
            <a:r>
              <a:rPr lang="en-AU" dirty="0"/>
              <a:t>understand it in the way more long-term residents </a:t>
            </a:r>
            <a:r>
              <a:rPr lang="en-AU" dirty="0" smtClean="0"/>
              <a:t>do (</a:t>
            </a:r>
            <a:r>
              <a:rPr lang="en-AU" dirty="0" smtClean="0"/>
              <a:t>pp. </a:t>
            </a:r>
            <a:r>
              <a:rPr lang="en-AU" dirty="0" smtClean="0"/>
              <a:t>19 &amp; 26). What is </a:t>
            </a:r>
            <a:r>
              <a:rPr lang="en-AU" dirty="0"/>
              <a:t>telling about the book however is the sense that the paradise will inevitably dissipate as integration </a:t>
            </a:r>
            <a:r>
              <a:rPr lang="en-AU" dirty="0" smtClean="0"/>
              <a:t>occurs (</a:t>
            </a:r>
            <a:r>
              <a:rPr lang="en-AU" dirty="0" smtClean="0"/>
              <a:t>pp. </a:t>
            </a:r>
            <a:r>
              <a:rPr lang="en-AU" dirty="0" smtClean="0"/>
              <a:t>20 &amp; 30). </a:t>
            </a:r>
            <a:r>
              <a:rPr lang="en-AU" dirty="0" smtClean="0"/>
              <a:t>The young author’s life and writing was </a:t>
            </a:r>
            <a:r>
              <a:rPr lang="en-AU" dirty="0" smtClean="0"/>
              <a:t>informed by the genre of </a:t>
            </a:r>
            <a:r>
              <a:rPr lang="en-AU" dirty="0" err="1" smtClean="0"/>
              <a:t>diasporic</a:t>
            </a:r>
            <a:r>
              <a:rPr lang="en-AU" dirty="0" smtClean="0"/>
              <a:t> Asian women’s life writing.</a:t>
            </a:r>
            <a:endParaRPr lang="en-AU" dirty="0"/>
          </a:p>
          <a:p>
            <a:endParaRPr lang="en-AU" dirty="0"/>
          </a:p>
        </p:txBody>
      </p:sp>
      <p:pic>
        <p:nvPicPr>
          <p:cNvPr id="6146" name="Picture 2" descr="E:\UnpolishedG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341515"/>
            <a:ext cx="1872208" cy="29422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Pung family in mar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01008"/>
            <a:ext cx="4176464" cy="27128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6213893"/>
            <a:ext cx="6717813" cy="584775"/>
          </a:xfrm>
          <a:prstGeom prst="rect">
            <a:avLst/>
          </a:prstGeom>
          <a:noFill/>
        </p:spPr>
        <p:txBody>
          <a:bodyPr wrap="square" rtlCol="0">
            <a:spAutoFit/>
          </a:bodyPr>
          <a:lstStyle/>
          <a:p>
            <a:r>
              <a:rPr lang="en-AU" sz="1600" dirty="0" smtClean="0"/>
              <a:t>Alice </a:t>
            </a:r>
            <a:r>
              <a:rPr lang="en-AU" sz="1600" dirty="0" err="1" smtClean="0"/>
              <a:t>Pung</a:t>
            </a:r>
            <a:r>
              <a:rPr lang="en-AU" sz="1600" dirty="0" smtClean="0"/>
              <a:t> and her parents, Little Saigon Market, Footscray</a:t>
            </a:r>
          </a:p>
          <a:p>
            <a:r>
              <a:rPr lang="en-AU" sz="1600" dirty="0" smtClean="0"/>
              <a:t>Simon </a:t>
            </a:r>
            <a:r>
              <a:rPr lang="en-AU" sz="1600" dirty="0" err="1" smtClean="0"/>
              <a:t>Schluter</a:t>
            </a:r>
            <a:r>
              <a:rPr lang="en-AU" sz="1600" dirty="0" smtClean="0"/>
              <a:t>  smh.com.au</a:t>
            </a:r>
            <a:endParaRPr lang="en-AU" sz="1600" dirty="0"/>
          </a:p>
        </p:txBody>
      </p:sp>
    </p:spTree>
    <p:extLst>
      <p:ext uri="{BB962C8B-B14F-4D97-AF65-F5344CB8AC3E}">
        <p14:creationId xmlns:p14="http://schemas.microsoft.com/office/powerpoint/2010/main" val="814588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548681"/>
            <a:ext cx="7776864" cy="3970318"/>
          </a:xfrm>
          <a:prstGeom prst="rect">
            <a:avLst/>
          </a:prstGeom>
        </p:spPr>
        <p:txBody>
          <a:bodyPr wrap="square">
            <a:spAutoFit/>
          </a:bodyPr>
          <a:lstStyle/>
          <a:p>
            <a:r>
              <a:rPr lang="en-AU" b="1" dirty="0"/>
              <a:t>John </a:t>
            </a:r>
            <a:r>
              <a:rPr lang="en-AU" b="1" dirty="0" smtClean="0"/>
              <a:t>Forbes’ </a:t>
            </a:r>
            <a:r>
              <a:rPr lang="en-AU" b="1" dirty="0"/>
              <a:t>'</a:t>
            </a:r>
            <a:r>
              <a:rPr lang="en-AU" b="1" dirty="0">
                <a:hlinkClick r:id="rId2"/>
              </a:rPr>
              <a:t>Anzac Day</a:t>
            </a:r>
            <a:r>
              <a:rPr lang="en-AU" b="1" dirty="0"/>
              <a:t>' </a:t>
            </a:r>
            <a:r>
              <a:rPr lang="en-AU" b="1" dirty="0" smtClean="0"/>
              <a:t>(1998)  and </a:t>
            </a:r>
            <a:r>
              <a:rPr lang="en-AU" b="1" dirty="0"/>
              <a:t>'</a:t>
            </a:r>
            <a:r>
              <a:rPr lang="en-AU" b="1" dirty="0">
                <a:hlinkClick r:id="rId3"/>
              </a:rPr>
              <a:t>Europe: A Guide for Ken Searle</a:t>
            </a:r>
            <a:r>
              <a:rPr lang="en-AU" b="1" dirty="0"/>
              <a:t>' </a:t>
            </a:r>
            <a:r>
              <a:rPr lang="en-AU" b="1" dirty="0" smtClean="0"/>
              <a:t>(1988)</a:t>
            </a:r>
            <a:r>
              <a:rPr lang="en-AU" dirty="0"/>
              <a:t/>
            </a:r>
            <a:br>
              <a:rPr lang="en-AU" dirty="0"/>
            </a:br>
            <a:r>
              <a:rPr lang="en-AU" dirty="0" smtClean="0"/>
              <a:t>are two </a:t>
            </a:r>
            <a:r>
              <a:rPr lang="en-AU" dirty="0"/>
              <a:t>of Forbes' list poems that compare us to the rest of the world in different tourist </a:t>
            </a:r>
            <a:r>
              <a:rPr lang="en-AU" dirty="0" smtClean="0"/>
              <a:t>contexts. </a:t>
            </a:r>
            <a:r>
              <a:rPr lang="en-AU" dirty="0"/>
              <a:t>Read </a:t>
            </a:r>
            <a:r>
              <a:rPr lang="en-AU" dirty="0" smtClean="0"/>
              <a:t>‘Europe: A Guide for Ken Searle’.</a:t>
            </a:r>
            <a:r>
              <a:rPr lang="en-AU" dirty="0"/>
              <a:t/>
            </a:r>
            <a:br>
              <a:rPr lang="en-AU" dirty="0"/>
            </a:br>
            <a:r>
              <a:rPr lang="en-AU" dirty="0" smtClean="0"/>
              <a:t>Similar to Barry McKenzie, </a:t>
            </a:r>
            <a:r>
              <a:rPr lang="en-AU" dirty="0"/>
              <a:t>t</a:t>
            </a:r>
            <a:r>
              <a:rPr lang="en-AU" dirty="0" smtClean="0"/>
              <a:t>he poem’s narrator has innocently come to  Europe and is trying to comprehend it. Intimidated by great art, the narrator spends much of his time getting drunk with other Australians. Most of his observations about the  countries of Europe are dismissive. The poem satirises Europeans and even more so the type of ocker Australian who goes to Europe but is too ignorant to appreciate what they see.  The narrator however is not simply an Aussie who passes out “pissed”. He is clearly familiar with sophisticated terms such as  ‘’</a:t>
            </a:r>
            <a:r>
              <a:rPr lang="en-AU" i="1" dirty="0" err="1" smtClean="0"/>
              <a:t>bella</a:t>
            </a:r>
            <a:r>
              <a:rPr lang="en-AU" i="1" dirty="0" smtClean="0"/>
              <a:t>  </a:t>
            </a:r>
            <a:r>
              <a:rPr lang="en-AU" i="1" dirty="0" err="1" smtClean="0"/>
              <a:t>figura</a:t>
            </a:r>
            <a:r>
              <a:rPr lang="en-AU" i="1" dirty="0" smtClean="0"/>
              <a:t> </a:t>
            </a:r>
            <a:r>
              <a:rPr lang="en-AU" dirty="0" smtClean="0"/>
              <a:t>‘‘and ‘’Rococo’’. Forbes has addressed the poem to his friend, the artist Ken Searle so presumably the narrator is Forbes himself. Forbes’ knowledge of the English poetic tradition can be seen in the use of  couplets and rhyme usually to humorous effect. </a:t>
            </a:r>
            <a:endParaRPr lang="en-AU" dirty="0"/>
          </a:p>
        </p:txBody>
      </p:sp>
    </p:spTree>
    <p:extLst>
      <p:ext uri="{BB962C8B-B14F-4D97-AF65-F5344CB8AC3E}">
        <p14:creationId xmlns:p14="http://schemas.microsoft.com/office/powerpoint/2010/main" val="2106920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08720"/>
            <a:ext cx="8136904" cy="5355312"/>
          </a:xfrm>
          <a:prstGeom prst="rect">
            <a:avLst/>
          </a:prstGeom>
        </p:spPr>
        <p:txBody>
          <a:bodyPr wrap="square">
            <a:spAutoFit/>
          </a:bodyPr>
          <a:lstStyle/>
          <a:p>
            <a:r>
              <a:rPr lang="en-AU" b="1" dirty="0" smtClean="0"/>
              <a:t>Contemporary Australian Literature and the Cultural Cringe </a:t>
            </a:r>
          </a:p>
          <a:p>
            <a:endParaRPr lang="en-AU" dirty="0" smtClean="0"/>
          </a:p>
          <a:p>
            <a:r>
              <a:rPr lang="en-AU" dirty="0"/>
              <a:t>C</a:t>
            </a:r>
            <a:r>
              <a:rPr lang="en-AU" dirty="0" smtClean="0"/>
              <a:t>ontemporary fiction in Australia begins around 1972 and over the past 40 years has not really lost many of its central characteristics:</a:t>
            </a:r>
          </a:p>
          <a:p>
            <a:endParaRPr lang="en-AU" dirty="0" smtClean="0"/>
          </a:p>
          <a:p>
            <a:pPr marL="285750" indent="-285750">
              <a:buFont typeface="Arial" panose="020B0604020202020204" pitchFamily="34" charset="0"/>
              <a:buChar char="•"/>
            </a:pPr>
            <a:r>
              <a:rPr lang="en-AU" dirty="0"/>
              <a:t>B</a:t>
            </a:r>
            <a:r>
              <a:rPr lang="en-AU" dirty="0" smtClean="0"/>
              <a:t>elief in the end of history. In both the sense of Francis Fukuyama who proposed that Western liberal democracy represented the end point of humanity’s sociocultural evolution and the postmodern sense that the way in which the past was conceptualized in modernist, linear forms  has ended.</a:t>
            </a:r>
          </a:p>
          <a:p>
            <a:endParaRPr lang="en-AU" dirty="0" smtClean="0"/>
          </a:p>
          <a:p>
            <a:pPr marL="285750" indent="-285750">
              <a:buFont typeface="Arial" panose="020B0604020202020204" pitchFamily="34" charset="0"/>
              <a:buChar char="•"/>
            </a:pPr>
            <a:r>
              <a:rPr lang="en-AU" dirty="0"/>
              <a:t>B</a:t>
            </a:r>
            <a:r>
              <a:rPr lang="en-AU" dirty="0" smtClean="0"/>
              <a:t>elief in the end of class</a:t>
            </a:r>
          </a:p>
          <a:p>
            <a:endParaRPr lang="en-AU" dirty="0" smtClean="0"/>
          </a:p>
          <a:p>
            <a:pPr marL="285750" indent="-285750">
              <a:buFont typeface="Arial" panose="020B0604020202020204" pitchFamily="34" charset="0"/>
              <a:buChar char="•"/>
            </a:pPr>
            <a:r>
              <a:rPr lang="en-AU" dirty="0"/>
              <a:t>R</a:t>
            </a:r>
            <a:r>
              <a:rPr lang="en-AU" dirty="0" smtClean="0"/>
              <a:t>ise of affluence yet the curious and apparently simultaneous rise of alienation and depression</a:t>
            </a:r>
          </a:p>
          <a:p>
            <a:endParaRPr lang="en-AU" dirty="0" smtClean="0"/>
          </a:p>
          <a:p>
            <a:pPr marL="285750" indent="-285750">
              <a:buFont typeface="Arial" panose="020B0604020202020204" pitchFamily="34" charset="0"/>
              <a:buChar char="•"/>
            </a:pPr>
            <a:r>
              <a:rPr lang="en-AU" dirty="0"/>
              <a:t>D</a:t>
            </a:r>
            <a:r>
              <a:rPr lang="en-AU" dirty="0" smtClean="0"/>
              <a:t>rug use and sexual liberation and their attendant psychological outcomes -- both positive and negative.</a:t>
            </a:r>
          </a:p>
          <a:p>
            <a:endParaRPr lang="en-AU" dirty="0" smtClean="0"/>
          </a:p>
          <a:p>
            <a:endParaRPr lang="en-AU" dirty="0"/>
          </a:p>
        </p:txBody>
      </p:sp>
    </p:spTree>
    <p:extLst>
      <p:ext uri="{BB962C8B-B14F-4D97-AF65-F5344CB8AC3E}">
        <p14:creationId xmlns:p14="http://schemas.microsoft.com/office/powerpoint/2010/main" val="2650012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160" y="2204864"/>
            <a:ext cx="2429152" cy="377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536" y="764704"/>
            <a:ext cx="8208912" cy="1200329"/>
          </a:xfrm>
          <a:prstGeom prst="rect">
            <a:avLst/>
          </a:prstGeom>
        </p:spPr>
        <p:txBody>
          <a:bodyPr wrap="square">
            <a:spAutoFit/>
          </a:bodyPr>
          <a:lstStyle/>
          <a:p>
            <a:r>
              <a:rPr lang="en-AU" dirty="0" smtClean="0"/>
              <a:t>This change in Australia  resulted from the demise of a staid, old-fashioned tradition of realism focused on the ‘ordinary' and its revolutionary replacement by a postmodern, extraordinary form of writing (as in the writings of Peter Carey, Michael Wilding and company) allied to a general freeing-up of morality and culture. </a:t>
            </a:r>
            <a:endParaRPr lang="en-AU" dirty="0"/>
          </a:p>
        </p:txBody>
      </p:sp>
      <p:pic>
        <p:nvPicPr>
          <p:cNvPr id="2051" name="Picture 3" descr="E:\Fat Man OUP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3" y="2204864"/>
            <a:ext cx="2520279" cy="3773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96136" y="6245549"/>
            <a:ext cx="940775" cy="369332"/>
          </a:xfrm>
          <a:prstGeom prst="rect">
            <a:avLst/>
          </a:prstGeom>
          <a:noFill/>
        </p:spPr>
        <p:txBody>
          <a:bodyPr wrap="square" rtlCol="0">
            <a:spAutoFit/>
          </a:bodyPr>
          <a:lstStyle/>
          <a:p>
            <a:r>
              <a:rPr lang="en-AU" dirty="0" smtClean="0"/>
              <a:t>1979</a:t>
            </a:r>
            <a:endParaRPr lang="en-AU" dirty="0"/>
          </a:p>
        </p:txBody>
      </p:sp>
      <p:sp>
        <p:nvSpPr>
          <p:cNvPr id="9" name="TextBox 8"/>
          <p:cNvSpPr txBox="1"/>
          <p:nvPr/>
        </p:nvSpPr>
        <p:spPr>
          <a:xfrm>
            <a:off x="2483768" y="6245549"/>
            <a:ext cx="792088" cy="369332"/>
          </a:xfrm>
          <a:prstGeom prst="rect">
            <a:avLst/>
          </a:prstGeom>
          <a:noFill/>
        </p:spPr>
        <p:txBody>
          <a:bodyPr wrap="square" rtlCol="0">
            <a:spAutoFit/>
          </a:bodyPr>
          <a:lstStyle/>
          <a:p>
            <a:r>
              <a:rPr lang="en-AU" dirty="0" smtClean="0"/>
              <a:t>1974</a:t>
            </a:r>
            <a:endParaRPr lang="en-AU" dirty="0"/>
          </a:p>
        </p:txBody>
      </p:sp>
    </p:spTree>
    <p:extLst>
      <p:ext uri="{BB962C8B-B14F-4D97-AF65-F5344CB8AC3E}">
        <p14:creationId xmlns:p14="http://schemas.microsoft.com/office/powerpoint/2010/main" val="230544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8352928" cy="6186309"/>
          </a:xfrm>
          <a:prstGeom prst="rect">
            <a:avLst/>
          </a:prstGeom>
        </p:spPr>
        <p:txBody>
          <a:bodyPr wrap="square">
            <a:spAutoFit/>
          </a:bodyPr>
          <a:lstStyle/>
          <a:p>
            <a:r>
              <a:rPr lang="en-AU" b="1" dirty="0"/>
              <a:t>One of the factors in this change in the late 1960s and 1970s was the </a:t>
            </a:r>
            <a:r>
              <a:rPr lang="en-AU" b="1" dirty="0" smtClean="0"/>
              <a:t>‘cultural </a:t>
            </a:r>
            <a:r>
              <a:rPr lang="en-AU" b="1" dirty="0"/>
              <a:t>cringe' and the way Australians responded to its terms</a:t>
            </a:r>
            <a:r>
              <a:rPr lang="en-AU" dirty="0"/>
              <a:t> </a:t>
            </a:r>
            <a:br>
              <a:rPr lang="en-AU" dirty="0"/>
            </a:br>
            <a:endParaRPr lang="en-AU" dirty="0"/>
          </a:p>
          <a:p>
            <a:r>
              <a:rPr lang="en-AU" dirty="0" smtClean="0"/>
              <a:t>Coined by AA Phillips in his essay in </a:t>
            </a:r>
            <a:r>
              <a:rPr lang="en-AU" i="1" dirty="0" err="1" smtClean="0"/>
              <a:t>Meanjin</a:t>
            </a:r>
            <a:r>
              <a:rPr lang="en-AU" dirty="0" smtClean="0"/>
              <a:t> in 1950 the </a:t>
            </a:r>
            <a:r>
              <a:rPr lang="en-AU" dirty="0"/>
              <a:t>term ‘cultural cringe' related to a prevalent attitude in Australia that insisted we needed constantly to reference Europe (especially Britain ) as a superior culture to ours</a:t>
            </a:r>
            <a:r>
              <a:rPr lang="en-AU" dirty="0" smtClean="0"/>
              <a:t>.</a:t>
            </a:r>
          </a:p>
          <a:p>
            <a:endParaRPr lang="en-AU" dirty="0"/>
          </a:p>
          <a:p>
            <a:pPr marL="285750" indent="-285750">
              <a:buFont typeface="Arial" panose="020B0604020202020204" pitchFamily="34" charset="0"/>
              <a:buChar char="•"/>
            </a:pPr>
            <a:r>
              <a:rPr lang="en-AU" dirty="0"/>
              <a:t>We were embarrassed about our local attempts to replicate culture as it existed elsewhere.</a:t>
            </a:r>
          </a:p>
          <a:p>
            <a:pPr marL="285750" indent="-285750">
              <a:buFont typeface="Arial" panose="020B0604020202020204" pitchFamily="34" charset="0"/>
              <a:buChar char="•"/>
            </a:pPr>
            <a:r>
              <a:rPr lang="en-AU" dirty="0"/>
              <a:t>We craved acceptance from the metropolitan critics of Europe</a:t>
            </a:r>
          </a:p>
          <a:p>
            <a:pPr marL="285750" indent="-285750">
              <a:buFont typeface="Arial" panose="020B0604020202020204" pitchFamily="34" charset="0"/>
              <a:buChar char="•"/>
            </a:pPr>
            <a:r>
              <a:rPr lang="en-AU" dirty="0"/>
              <a:t>We were delighted with mild praise.</a:t>
            </a:r>
          </a:p>
          <a:p>
            <a:pPr marL="285750" indent="-285750">
              <a:buFont typeface="Arial" panose="020B0604020202020204" pitchFamily="34" charset="0"/>
              <a:buChar char="•"/>
            </a:pPr>
            <a:r>
              <a:rPr lang="en-AU" dirty="0"/>
              <a:t>When we needed expertise we looked overseas</a:t>
            </a:r>
            <a:r>
              <a:rPr lang="en-AU" dirty="0" smtClean="0"/>
              <a:t>.</a:t>
            </a:r>
          </a:p>
          <a:p>
            <a:endParaRPr lang="en-AU" dirty="0"/>
          </a:p>
          <a:p>
            <a:r>
              <a:rPr lang="en-AU" dirty="0"/>
              <a:t>Phillips also identified the </a:t>
            </a:r>
            <a:r>
              <a:rPr lang="en-AU" dirty="0" smtClean="0"/>
              <a:t>‘cringe </a:t>
            </a:r>
            <a:r>
              <a:rPr lang="en-AU" dirty="0"/>
              <a:t>i</a:t>
            </a:r>
            <a:r>
              <a:rPr lang="en-AU" dirty="0" smtClean="0"/>
              <a:t>nverted</a:t>
            </a:r>
            <a:r>
              <a:rPr lang="en-AU" dirty="0"/>
              <a:t>'. The idea that our culture is superior in all aspects: “in the attitude of the Blatant Blatherskite, the </a:t>
            </a:r>
            <a:r>
              <a:rPr lang="en-AU" dirty="0" smtClean="0"/>
              <a:t>God's-Own-country-and-I'm-a-better-man-than-you-are </a:t>
            </a:r>
            <a:r>
              <a:rPr lang="en-AU" dirty="0"/>
              <a:t>Australian Bore</a:t>
            </a:r>
            <a:r>
              <a:rPr lang="en-AU" dirty="0" smtClean="0"/>
              <a:t>” .</a:t>
            </a:r>
            <a:endParaRPr lang="en-AU" dirty="0"/>
          </a:p>
          <a:p>
            <a:endParaRPr lang="en-AU" dirty="0" smtClean="0"/>
          </a:p>
          <a:p>
            <a:r>
              <a:rPr lang="en-AU" dirty="0" smtClean="0"/>
              <a:t>The </a:t>
            </a:r>
            <a:r>
              <a:rPr lang="en-AU" dirty="0"/>
              <a:t>problem was, if we tried too hard it would only look even more </a:t>
            </a:r>
            <a:r>
              <a:rPr lang="en-AU" dirty="0" err="1" smtClean="0"/>
              <a:t>cringeworthy</a:t>
            </a:r>
            <a:r>
              <a:rPr lang="en-AU" dirty="0" smtClean="0"/>
              <a:t>.</a:t>
            </a:r>
          </a:p>
          <a:p>
            <a:endParaRPr lang="en-AU" dirty="0" smtClean="0"/>
          </a:p>
          <a:p>
            <a:r>
              <a:rPr lang="en-AU" dirty="0" smtClean="0"/>
              <a:t>The 1960s, then, was </a:t>
            </a:r>
            <a:r>
              <a:rPr lang="en-AU" dirty="0"/>
              <a:t>a period in which Australian culture engaged with the terms set out by Phillips, in which we tried to extricate ourselves from the cringe – or prove that we </a:t>
            </a:r>
            <a:r>
              <a:rPr lang="en-AU" dirty="0" smtClean="0"/>
              <a:t>were not </a:t>
            </a:r>
            <a:r>
              <a:rPr lang="en-AU" dirty="0"/>
              <a:t>cringing in the first place.</a:t>
            </a:r>
          </a:p>
        </p:txBody>
      </p:sp>
    </p:spTree>
    <p:extLst>
      <p:ext uri="{BB962C8B-B14F-4D97-AF65-F5344CB8AC3E}">
        <p14:creationId xmlns:p14="http://schemas.microsoft.com/office/powerpoint/2010/main" val="126415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52928" cy="1754326"/>
          </a:xfrm>
          <a:prstGeom prst="rect">
            <a:avLst/>
          </a:prstGeom>
        </p:spPr>
        <p:txBody>
          <a:bodyPr wrap="square">
            <a:spAutoFit/>
          </a:bodyPr>
          <a:lstStyle/>
          <a:p>
            <a:r>
              <a:rPr lang="en-AU" b="1" dirty="0"/>
              <a:t>Responses </a:t>
            </a:r>
          </a:p>
          <a:p>
            <a:r>
              <a:rPr lang="en-AU" b="1" dirty="0"/>
              <a:t>1. </a:t>
            </a:r>
          </a:p>
          <a:p>
            <a:r>
              <a:rPr lang="en-AU" dirty="0"/>
              <a:t>A stream of writers starts to travel to Europe and elsewhere and write alienated but powerful stories of their disconnection – of the failure of Australia to provide a fertile ground for their art. Writers </a:t>
            </a:r>
            <a:r>
              <a:rPr lang="en-AU" dirty="0" smtClean="0"/>
              <a:t>such as </a:t>
            </a:r>
            <a:r>
              <a:rPr lang="en-AU" dirty="0"/>
              <a:t>George Johnston, </a:t>
            </a:r>
            <a:r>
              <a:rPr lang="en-AU" dirty="0" err="1" smtClean="0"/>
              <a:t>Charmian</a:t>
            </a:r>
            <a:r>
              <a:rPr lang="en-AU" dirty="0" smtClean="0"/>
              <a:t> Clift , Shirley </a:t>
            </a:r>
            <a:r>
              <a:rPr lang="en-AU" dirty="0" err="1"/>
              <a:t>Hazzard</a:t>
            </a:r>
            <a:r>
              <a:rPr lang="en-AU" dirty="0"/>
              <a:t> and others move away to get some perspective on Australia. </a:t>
            </a:r>
          </a:p>
        </p:txBody>
      </p:sp>
      <p:pic>
        <p:nvPicPr>
          <p:cNvPr id="1026" name="Picture 2" descr="E:\johnston_clift sta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09560"/>
            <a:ext cx="2448272" cy="41472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hazzard 19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331055"/>
            <a:ext cx="3081461" cy="20520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2120" y="4383086"/>
            <a:ext cx="2808312" cy="338554"/>
          </a:xfrm>
          <a:prstGeom prst="rect">
            <a:avLst/>
          </a:prstGeom>
          <a:noFill/>
        </p:spPr>
        <p:txBody>
          <a:bodyPr wrap="square" rtlCol="0">
            <a:spAutoFit/>
          </a:bodyPr>
          <a:lstStyle/>
          <a:p>
            <a:r>
              <a:rPr lang="en-AU" sz="1600" dirty="0" smtClean="0"/>
              <a:t>Shirley </a:t>
            </a:r>
            <a:r>
              <a:rPr lang="en-AU" sz="1600" dirty="0" err="1" smtClean="0"/>
              <a:t>Hazzard</a:t>
            </a:r>
            <a:endParaRPr lang="en-AU" sz="1600" dirty="0"/>
          </a:p>
        </p:txBody>
      </p:sp>
      <p:sp>
        <p:nvSpPr>
          <p:cNvPr id="8" name="TextBox 7"/>
          <p:cNvSpPr txBox="1"/>
          <p:nvPr/>
        </p:nvSpPr>
        <p:spPr>
          <a:xfrm>
            <a:off x="3563888" y="5805264"/>
            <a:ext cx="3392663" cy="338554"/>
          </a:xfrm>
          <a:prstGeom prst="rect">
            <a:avLst/>
          </a:prstGeom>
          <a:noFill/>
        </p:spPr>
        <p:txBody>
          <a:bodyPr wrap="square" rtlCol="0">
            <a:spAutoFit/>
          </a:bodyPr>
          <a:lstStyle/>
          <a:p>
            <a:r>
              <a:rPr lang="en-AU" sz="1600" dirty="0" smtClean="0"/>
              <a:t>George Johnston and </a:t>
            </a:r>
            <a:r>
              <a:rPr lang="en-AU" sz="1600" dirty="0" err="1" smtClean="0"/>
              <a:t>Charmian</a:t>
            </a:r>
            <a:r>
              <a:rPr lang="en-AU" sz="1600" dirty="0" smtClean="0"/>
              <a:t> Clift</a:t>
            </a:r>
            <a:endParaRPr lang="en-AU" sz="1600" dirty="0"/>
          </a:p>
        </p:txBody>
      </p:sp>
    </p:spTree>
    <p:extLst>
      <p:ext uri="{BB962C8B-B14F-4D97-AF65-F5344CB8AC3E}">
        <p14:creationId xmlns:p14="http://schemas.microsoft.com/office/powerpoint/2010/main" val="205633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978" y="404664"/>
            <a:ext cx="8085470" cy="646331"/>
          </a:xfrm>
          <a:prstGeom prst="rect">
            <a:avLst/>
          </a:prstGeom>
        </p:spPr>
        <p:txBody>
          <a:bodyPr wrap="square">
            <a:spAutoFit/>
          </a:bodyPr>
          <a:lstStyle/>
          <a:p>
            <a:r>
              <a:rPr lang="en-AU" dirty="0"/>
              <a:t>In other fields figures such as Barry </a:t>
            </a:r>
            <a:r>
              <a:rPr lang="en-AU" dirty="0" smtClean="0"/>
              <a:t>Humphries, Clive </a:t>
            </a:r>
            <a:r>
              <a:rPr lang="en-AU" dirty="0"/>
              <a:t>James, Germaine </a:t>
            </a:r>
            <a:r>
              <a:rPr lang="en-AU" dirty="0" smtClean="0"/>
              <a:t>Greer, Robert Hughes and  </a:t>
            </a:r>
            <a:r>
              <a:rPr lang="en-AU" dirty="0"/>
              <a:t>Rolf Harris find England a better haven for their intellectual projects.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78" y="1340768"/>
            <a:ext cx="536288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E:\Rolf Har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00250"/>
            <a:ext cx="352839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0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5"/>
            <a:ext cx="8208912" cy="3139321"/>
          </a:xfrm>
          <a:prstGeom prst="rect">
            <a:avLst/>
          </a:prstGeom>
        </p:spPr>
        <p:txBody>
          <a:bodyPr wrap="square">
            <a:spAutoFit/>
          </a:bodyPr>
          <a:lstStyle/>
          <a:p>
            <a:r>
              <a:rPr lang="en-AU" b="1" dirty="0"/>
              <a:t>2. </a:t>
            </a:r>
          </a:p>
          <a:p>
            <a:r>
              <a:rPr lang="en-AU" dirty="0"/>
              <a:t>Some of those who stayed tended to overvalue ‘indigenous' Australian cultural forms to the exclusion of the outside world</a:t>
            </a:r>
            <a:r>
              <a:rPr lang="en-AU" dirty="0" smtClean="0"/>
              <a:t>. </a:t>
            </a:r>
            <a:endParaRPr lang="en-AU" dirty="0"/>
          </a:p>
          <a:p>
            <a:endParaRPr lang="en-AU" dirty="0"/>
          </a:p>
          <a:p>
            <a:pPr marL="285750" indent="-285750">
              <a:buFont typeface="Arial" panose="020B0604020202020204" pitchFamily="34" charset="0"/>
              <a:buChar char="•"/>
            </a:pPr>
            <a:r>
              <a:rPr lang="en-AU" dirty="0"/>
              <a:t>Elevation of the bush myth – by both the right and the </a:t>
            </a:r>
            <a:r>
              <a:rPr lang="en-AU" dirty="0" smtClean="0"/>
              <a:t>left of politics</a:t>
            </a:r>
            <a:endParaRPr lang="en-AU" dirty="0"/>
          </a:p>
          <a:p>
            <a:pPr marL="285750" indent="-285750">
              <a:buFont typeface="Arial" panose="020B0604020202020204" pitchFamily="34" charset="0"/>
              <a:buChar char="•"/>
            </a:pPr>
            <a:r>
              <a:rPr lang="en-AU" dirty="0"/>
              <a:t>The promotion of cultural nationalism as an important political strategy  </a:t>
            </a:r>
          </a:p>
          <a:p>
            <a:pPr marL="285750" indent="-285750">
              <a:buFont typeface="Arial" panose="020B0604020202020204" pitchFamily="34" charset="0"/>
              <a:buChar char="•"/>
            </a:pPr>
            <a:r>
              <a:rPr lang="en-AU" dirty="0"/>
              <a:t>The preference of the local without any reference to aesthetic quality as conceived by what </a:t>
            </a:r>
            <a:r>
              <a:rPr lang="en-AU" dirty="0" smtClean="0"/>
              <a:t>Henry Lawson </a:t>
            </a:r>
            <a:r>
              <a:rPr lang="en-AU" dirty="0"/>
              <a:t>called the ‘cultured critics'</a:t>
            </a:r>
          </a:p>
          <a:p>
            <a:pPr marL="285750" indent="-285750">
              <a:buFont typeface="Arial" panose="020B0604020202020204" pitchFamily="34" charset="0"/>
              <a:buChar char="•"/>
            </a:pPr>
            <a:r>
              <a:rPr lang="en-AU" dirty="0"/>
              <a:t>A </a:t>
            </a:r>
            <a:r>
              <a:rPr lang="en-AU" dirty="0" smtClean="0"/>
              <a:t>novel </a:t>
            </a:r>
            <a:r>
              <a:rPr lang="en-AU" dirty="0"/>
              <a:t>like </a:t>
            </a:r>
            <a:r>
              <a:rPr lang="en-AU" dirty="0" smtClean="0"/>
              <a:t>communist Frank Hardy’s </a:t>
            </a:r>
            <a:r>
              <a:rPr lang="en-AU" i="1" dirty="0" smtClean="0"/>
              <a:t>Power </a:t>
            </a:r>
            <a:r>
              <a:rPr lang="en-AU" i="1" dirty="0"/>
              <a:t>Without Glory</a:t>
            </a:r>
            <a:r>
              <a:rPr lang="en-AU" dirty="0"/>
              <a:t> </a:t>
            </a:r>
            <a:r>
              <a:rPr lang="en-AU" dirty="0" smtClean="0"/>
              <a:t>(1950), a study of corrupt millionaire entrepreneur John Wren, becomes </a:t>
            </a:r>
            <a:r>
              <a:rPr lang="en-AU" dirty="0"/>
              <a:t>a rallying point for critics in the 1950s despite </a:t>
            </a:r>
            <a:r>
              <a:rPr lang="en-AU" dirty="0" smtClean="0"/>
              <a:t>its flaws </a:t>
            </a:r>
            <a:r>
              <a:rPr lang="en-AU" dirty="0"/>
              <a:t>and limits</a:t>
            </a:r>
            <a:r>
              <a:rPr lang="en-AU" dirty="0" smtClean="0"/>
              <a:t>.</a:t>
            </a:r>
            <a:endParaRPr lang="en-AU" dirty="0"/>
          </a:p>
        </p:txBody>
      </p:sp>
      <p:pic>
        <p:nvPicPr>
          <p:cNvPr id="3074" name="Picture 2" descr="E:\Hardy libel t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030" y="3552936"/>
            <a:ext cx="5688632" cy="28901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Power Without Gl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88" y="3490210"/>
            <a:ext cx="2304256" cy="318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79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H="1" flipV="1">
            <a:off x="256278" y="55263"/>
            <a:ext cx="8640960"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Arial" pitchFamily="34" charset="0"/>
                <a:cs typeface="Arial" pitchFamily="34" charset="0"/>
              </a:rPr>
              <a:t>3. </a:t>
            </a: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
            </a:r>
            <a:br>
              <a:rPr kumimoji="0" lang="en-US" altLang="en-US" sz="1800" b="0" i="0" u="none" strike="noStrike" cap="none" normalizeH="0" baseline="0" dirty="0" smtClean="0">
                <a:ln>
                  <a:noFill/>
                </a:ln>
                <a:solidFill>
                  <a:srgbClr val="000000"/>
                </a:solidFill>
                <a:effectLst/>
                <a:latin typeface="Arial" pitchFamily="34" charset="0"/>
                <a:cs typeface="Arial" pitchFamily="34" charset="0"/>
              </a:rPr>
            </a:b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Later, in the 1970s, the attitude seemed to be that we should confront the </a:t>
            </a:r>
            <a:r>
              <a:rPr kumimoji="0" lang="en-US" altLang="en-US" sz="1800" b="0" i="0" u="none" strike="noStrike" cap="none" normalizeH="0" baseline="0" dirty="0" err="1" smtClean="0">
                <a:ln>
                  <a:noFill/>
                </a:ln>
                <a:solidFill>
                  <a:srgbClr val="000000"/>
                </a:solidFill>
                <a:effectLst/>
                <a:latin typeface="Arial" pitchFamily="34" charset="0"/>
                <a:cs typeface="Arial" pitchFamily="34" charset="0"/>
              </a:rPr>
              <a:t>poms</a:t>
            </a: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 with a vulgar and </a:t>
            </a:r>
            <a:r>
              <a:rPr kumimoji="0" lang="en-US" altLang="en-US" sz="1800" b="0" i="0" u="none" strike="noStrike" cap="none" normalizeH="0" baseline="0" dirty="0" err="1" smtClean="0">
                <a:ln>
                  <a:noFill/>
                </a:ln>
                <a:solidFill>
                  <a:srgbClr val="000000"/>
                </a:solidFill>
                <a:effectLst/>
                <a:latin typeface="Arial" pitchFamily="34" charset="0"/>
                <a:cs typeface="Arial" pitchFamily="34" charset="0"/>
              </a:rPr>
              <a:t>yobboistic</a:t>
            </a: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 attitude. These clips are from Bruce Beresford’s classic film </a:t>
            </a:r>
            <a:r>
              <a:rPr kumimoji="0" lang="en-US" altLang="en-US" sz="1800" b="1" i="1" u="none" strike="noStrike" cap="none" normalizeH="0" baseline="0" dirty="0" smtClean="0">
                <a:ln>
                  <a:noFill/>
                </a:ln>
                <a:solidFill>
                  <a:srgbClr val="000000"/>
                </a:solidFill>
                <a:effectLst/>
                <a:latin typeface="Arial" pitchFamily="34" charset="0"/>
                <a:cs typeface="Arial" pitchFamily="34" charset="0"/>
              </a:rPr>
              <a:t>The Adventures of Barry McKenzie</a:t>
            </a:r>
            <a:r>
              <a:rPr lang="en-US" altLang="en-US" dirty="0">
                <a:solidFill>
                  <a:srgbClr val="000000"/>
                </a:solidFill>
              </a:rPr>
              <a:t> </a:t>
            </a:r>
            <a:r>
              <a:rPr lang="en-US" altLang="en-US" dirty="0" smtClean="0">
                <a:solidFill>
                  <a:srgbClr val="000000"/>
                </a:solidFill>
              </a:rPr>
              <a:t>(1972)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hlinkClick r:id="rId2"/>
              </a:rPr>
              <a:t>http://www.youtube.com/watch?v=D4sjyrmSXOw&amp;feature=related</a:t>
            </a:r>
            <a:endParaRPr kumimoji="0" lang="en-US" altLang="en-US" sz="1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hlinkClick r:id="rId3"/>
              </a:rPr>
              <a:t>http://www.youtube.com/watch?v=8PfDro1UGUo</a:t>
            </a:r>
            <a:endPar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It is ironic that Barry Humphries, someone who despised suburbia, was a driving force behind this push.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2132856"/>
            <a:ext cx="2304255" cy="447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77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496944" cy="3139321"/>
          </a:xfrm>
          <a:prstGeom prst="rect">
            <a:avLst/>
          </a:prstGeom>
        </p:spPr>
        <p:txBody>
          <a:bodyPr wrap="square">
            <a:spAutoFit/>
          </a:bodyPr>
          <a:lstStyle/>
          <a:p>
            <a:r>
              <a:rPr lang="en-AU" dirty="0"/>
              <a:t>None of these responses were adequate. None were forms of writing that settled well. They were writings that wore their obsessions too openly – but are nevertheless interesting because of that. </a:t>
            </a:r>
          </a:p>
          <a:p>
            <a:endParaRPr lang="en-AU" dirty="0" smtClean="0"/>
          </a:p>
          <a:p>
            <a:r>
              <a:rPr lang="en-AU" dirty="0" smtClean="0"/>
              <a:t>Phillips </a:t>
            </a:r>
            <a:r>
              <a:rPr lang="en-AU" dirty="0"/>
              <a:t>makes the point that:</a:t>
            </a:r>
          </a:p>
          <a:p>
            <a:endParaRPr lang="en-AU" dirty="0"/>
          </a:p>
          <a:p>
            <a:r>
              <a:rPr lang="en-AU" dirty="0"/>
              <a:t>t</a:t>
            </a:r>
            <a:r>
              <a:rPr lang="en-AU" dirty="0" smtClean="0"/>
              <a:t>he </a:t>
            </a:r>
            <a:r>
              <a:rPr lang="en-AU" dirty="0"/>
              <a:t>most important development </a:t>
            </a:r>
            <a:r>
              <a:rPr lang="en-AU" dirty="0" smtClean="0"/>
              <a:t>of </a:t>
            </a:r>
            <a:r>
              <a:rPr lang="en-AU" dirty="0"/>
              <a:t>the last twenty years </a:t>
            </a:r>
            <a:r>
              <a:rPr lang="en-AU" dirty="0" smtClean="0"/>
              <a:t>in Australian writing has </a:t>
            </a:r>
            <a:r>
              <a:rPr lang="en-AU" dirty="0"/>
              <a:t>been the progress </a:t>
            </a:r>
            <a:r>
              <a:rPr lang="en-AU" dirty="0" smtClean="0"/>
              <a:t>made in </a:t>
            </a:r>
            <a:r>
              <a:rPr lang="en-AU" dirty="0"/>
              <a:t>the art of being </a:t>
            </a:r>
            <a:r>
              <a:rPr lang="en-AU" dirty="0" err="1" smtClean="0"/>
              <a:t>unself</a:t>
            </a:r>
            <a:r>
              <a:rPr lang="en-AU" dirty="0" smtClean="0"/>
              <a:t>-consciously </a:t>
            </a:r>
            <a:r>
              <a:rPr lang="en-AU" dirty="0"/>
              <a:t>ourselves … I believe that progress will quicken when we articulately realise two facts: that the Cringe is a worse enemy to our cultural development than our isolation, and that the opposite of the Cringe is not the Strut, but a relaxed erectness of carriage</a:t>
            </a:r>
            <a:r>
              <a:rPr lang="en-AU" dirty="0" smtClean="0"/>
              <a:t>. (1950 )</a:t>
            </a:r>
            <a:endParaRPr lang="en-AU" dirty="0"/>
          </a:p>
        </p:txBody>
      </p:sp>
    </p:spTree>
    <p:extLst>
      <p:ext uri="{BB962C8B-B14F-4D97-AF65-F5344CB8AC3E}">
        <p14:creationId xmlns:p14="http://schemas.microsoft.com/office/powerpoint/2010/main" val="4129504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TotalTime>
  <Words>1524</Words>
  <Application>Microsoft Office PowerPoint</Application>
  <PresentationFormat>On-screen Show (4:3)</PresentationFormat>
  <Paragraphs>114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ACL 2009  Australian Literature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dc:creator>
  <cp:lastModifiedBy>Pamela</cp:lastModifiedBy>
  <cp:revision>96</cp:revision>
  <dcterms:created xsi:type="dcterms:W3CDTF">2014-02-27T04:40:43Z</dcterms:created>
  <dcterms:modified xsi:type="dcterms:W3CDTF">2014-03-03T23:10:01Z</dcterms:modified>
</cp:coreProperties>
</file>