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6" r:id="rId4"/>
    <p:sldId id="267" r:id="rId5"/>
    <p:sldId id="268" r:id="rId6"/>
    <p:sldId id="269" r:id="rId7"/>
    <p:sldId id="270" r:id="rId8"/>
    <p:sldId id="271" r:id="rId9"/>
    <p:sldId id="272" r:id="rId10"/>
    <p:sldId id="273" r:id="rId11"/>
    <p:sldId id="282" r:id="rId12"/>
    <p:sldId id="274" r:id="rId13"/>
    <p:sldId id="281" r:id="rId14"/>
    <p:sldId id="275" r:id="rId15"/>
    <p:sldId id="276" r:id="rId16"/>
    <p:sldId id="277" r:id="rId17"/>
    <p:sldId id="278" r:id="rId18"/>
    <p:sldId id="279" r:id="rId19"/>
    <p:sldId id="283"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9" autoAdjust="0"/>
    <p:restoredTop sz="90409" autoAdjust="0"/>
  </p:normalViewPr>
  <p:slideViewPr>
    <p:cSldViewPr>
      <p:cViewPr>
        <p:scale>
          <a:sx n="66" d="100"/>
          <a:sy n="66" d="100"/>
        </p:scale>
        <p:origin x="-138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3414BE7-FD7B-4C7A-8EEB-F3452042A5E4}" type="datetimeFigureOut">
              <a:rPr lang="en-AU" smtClean="0"/>
              <a:t>24/02/2014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B25105-1ADC-4429-A3F1-6C1505E9687E}" type="slidenum">
              <a:rPr lang="en-AU" smtClean="0"/>
              <a:t>‹#›</a:t>
            </a:fld>
            <a:endParaRPr lang="en-AU"/>
          </a:p>
        </p:txBody>
      </p:sp>
    </p:spTree>
    <p:extLst>
      <p:ext uri="{BB962C8B-B14F-4D97-AF65-F5344CB8AC3E}">
        <p14:creationId xmlns:p14="http://schemas.microsoft.com/office/powerpoint/2010/main" val="1491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3414BE7-FD7B-4C7A-8EEB-F3452042A5E4}" type="datetimeFigureOut">
              <a:rPr lang="en-AU" smtClean="0"/>
              <a:t>24/02/2014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B25105-1ADC-4429-A3F1-6C1505E9687E}" type="slidenum">
              <a:rPr lang="en-AU" smtClean="0"/>
              <a:t>‹#›</a:t>
            </a:fld>
            <a:endParaRPr lang="en-AU"/>
          </a:p>
        </p:txBody>
      </p:sp>
    </p:spTree>
    <p:extLst>
      <p:ext uri="{BB962C8B-B14F-4D97-AF65-F5344CB8AC3E}">
        <p14:creationId xmlns:p14="http://schemas.microsoft.com/office/powerpoint/2010/main" val="52100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3414BE7-FD7B-4C7A-8EEB-F3452042A5E4}" type="datetimeFigureOut">
              <a:rPr lang="en-AU" smtClean="0"/>
              <a:t>24/02/2014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B25105-1ADC-4429-A3F1-6C1505E9687E}" type="slidenum">
              <a:rPr lang="en-AU" smtClean="0"/>
              <a:t>‹#›</a:t>
            </a:fld>
            <a:endParaRPr lang="en-AU"/>
          </a:p>
        </p:txBody>
      </p:sp>
    </p:spTree>
    <p:extLst>
      <p:ext uri="{BB962C8B-B14F-4D97-AF65-F5344CB8AC3E}">
        <p14:creationId xmlns:p14="http://schemas.microsoft.com/office/powerpoint/2010/main" val="91581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3414BE7-FD7B-4C7A-8EEB-F3452042A5E4}" type="datetimeFigureOut">
              <a:rPr lang="en-AU" smtClean="0"/>
              <a:t>24/02/2014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B25105-1ADC-4429-A3F1-6C1505E9687E}" type="slidenum">
              <a:rPr lang="en-AU" smtClean="0"/>
              <a:t>‹#›</a:t>
            </a:fld>
            <a:endParaRPr lang="en-AU"/>
          </a:p>
        </p:txBody>
      </p:sp>
    </p:spTree>
    <p:extLst>
      <p:ext uri="{BB962C8B-B14F-4D97-AF65-F5344CB8AC3E}">
        <p14:creationId xmlns:p14="http://schemas.microsoft.com/office/powerpoint/2010/main" val="146038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414BE7-FD7B-4C7A-8EEB-F3452042A5E4}" type="datetimeFigureOut">
              <a:rPr lang="en-AU" smtClean="0"/>
              <a:t>24/02/2014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B25105-1ADC-4429-A3F1-6C1505E9687E}" type="slidenum">
              <a:rPr lang="en-AU" smtClean="0"/>
              <a:t>‹#›</a:t>
            </a:fld>
            <a:endParaRPr lang="en-AU"/>
          </a:p>
        </p:txBody>
      </p:sp>
    </p:spTree>
    <p:extLst>
      <p:ext uri="{BB962C8B-B14F-4D97-AF65-F5344CB8AC3E}">
        <p14:creationId xmlns:p14="http://schemas.microsoft.com/office/powerpoint/2010/main" val="54608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3414BE7-FD7B-4C7A-8EEB-F3452042A5E4}" type="datetimeFigureOut">
              <a:rPr lang="en-AU" smtClean="0"/>
              <a:t>24/02/2014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1B25105-1ADC-4429-A3F1-6C1505E9687E}" type="slidenum">
              <a:rPr lang="en-AU" smtClean="0"/>
              <a:t>‹#›</a:t>
            </a:fld>
            <a:endParaRPr lang="en-AU"/>
          </a:p>
        </p:txBody>
      </p:sp>
    </p:spTree>
    <p:extLst>
      <p:ext uri="{BB962C8B-B14F-4D97-AF65-F5344CB8AC3E}">
        <p14:creationId xmlns:p14="http://schemas.microsoft.com/office/powerpoint/2010/main" val="163064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3414BE7-FD7B-4C7A-8EEB-F3452042A5E4}" type="datetimeFigureOut">
              <a:rPr lang="en-AU" smtClean="0"/>
              <a:t>24/02/2014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1B25105-1ADC-4429-A3F1-6C1505E9687E}" type="slidenum">
              <a:rPr lang="en-AU" smtClean="0"/>
              <a:t>‹#›</a:t>
            </a:fld>
            <a:endParaRPr lang="en-AU"/>
          </a:p>
        </p:txBody>
      </p:sp>
    </p:spTree>
    <p:extLst>
      <p:ext uri="{BB962C8B-B14F-4D97-AF65-F5344CB8AC3E}">
        <p14:creationId xmlns:p14="http://schemas.microsoft.com/office/powerpoint/2010/main" val="13465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3414BE7-FD7B-4C7A-8EEB-F3452042A5E4}" type="datetimeFigureOut">
              <a:rPr lang="en-AU" smtClean="0"/>
              <a:t>24/02/2014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1B25105-1ADC-4429-A3F1-6C1505E9687E}" type="slidenum">
              <a:rPr lang="en-AU" smtClean="0"/>
              <a:t>‹#›</a:t>
            </a:fld>
            <a:endParaRPr lang="en-AU"/>
          </a:p>
        </p:txBody>
      </p:sp>
    </p:spTree>
    <p:extLst>
      <p:ext uri="{BB962C8B-B14F-4D97-AF65-F5344CB8AC3E}">
        <p14:creationId xmlns:p14="http://schemas.microsoft.com/office/powerpoint/2010/main" val="79060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14BE7-FD7B-4C7A-8EEB-F3452042A5E4}" type="datetimeFigureOut">
              <a:rPr lang="en-AU" smtClean="0"/>
              <a:t>24/02/2014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1B25105-1ADC-4429-A3F1-6C1505E9687E}" type="slidenum">
              <a:rPr lang="en-AU" smtClean="0"/>
              <a:t>‹#›</a:t>
            </a:fld>
            <a:endParaRPr lang="en-AU"/>
          </a:p>
        </p:txBody>
      </p:sp>
    </p:spTree>
    <p:extLst>
      <p:ext uri="{BB962C8B-B14F-4D97-AF65-F5344CB8AC3E}">
        <p14:creationId xmlns:p14="http://schemas.microsoft.com/office/powerpoint/2010/main" val="61348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14BE7-FD7B-4C7A-8EEB-F3452042A5E4}" type="datetimeFigureOut">
              <a:rPr lang="en-AU" smtClean="0"/>
              <a:t>24/02/2014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1B25105-1ADC-4429-A3F1-6C1505E9687E}" type="slidenum">
              <a:rPr lang="en-AU" smtClean="0"/>
              <a:t>‹#›</a:t>
            </a:fld>
            <a:endParaRPr lang="en-AU"/>
          </a:p>
        </p:txBody>
      </p:sp>
    </p:spTree>
    <p:extLst>
      <p:ext uri="{BB962C8B-B14F-4D97-AF65-F5344CB8AC3E}">
        <p14:creationId xmlns:p14="http://schemas.microsoft.com/office/powerpoint/2010/main" val="340112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14BE7-FD7B-4C7A-8EEB-F3452042A5E4}" type="datetimeFigureOut">
              <a:rPr lang="en-AU" smtClean="0"/>
              <a:t>24/02/2014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1B25105-1ADC-4429-A3F1-6C1505E9687E}" type="slidenum">
              <a:rPr lang="en-AU" smtClean="0"/>
              <a:t>‹#›</a:t>
            </a:fld>
            <a:endParaRPr lang="en-AU"/>
          </a:p>
        </p:txBody>
      </p:sp>
    </p:spTree>
    <p:extLst>
      <p:ext uri="{BB962C8B-B14F-4D97-AF65-F5344CB8AC3E}">
        <p14:creationId xmlns:p14="http://schemas.microsoft.com/office/powerpoint/2010/main" val="277338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14BE7-FD7B-4C7A-8EEB-F3452042A5E4}" type="datetimeFigureOut">
              <a:rPr lang="en-AU" smtClean="0"/>
              <a:t>24/02/2014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25105-1ADC-4429-A3F1-6C1505E9687E}" type="slidenum">
              <a:rPr lang="en-AU" smtClean="0"/>
              <a:t>‹#›</a:t>
            </a:fld>
            <a:endParaRPr lang="en-AU"/>
          </a:p>
        </p:txBody>
      </p:sp>
    </p:spTree>
    <p:extLst>
      <p:ext uri="{BB962C8B-B14F-4D97-AF65-F5344CB8AC3E}">
        <p14:creationId xmlns:p14="http://schemas.microsoft.com/office/powerpoint/2010/main" val="1704074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www.middlemiss.org/lit/authors/patersonab/poetry/snowy.html" TargetMode="External"/><Relationship Id="rId2" Type="http://schemas.openxmlformats.org/officeDocument/2006/relationships/hyperlink" Target="http://www.middlemiss.org/lit/authors/patersonab/poetry/clancy.html" TargetMode="Externa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sonnets.org/odowd.htm#02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b="1" dirty="0"/>
              <a:t>ACL 2009 </a:t>
            </a:r>
            <a:r>
              <a:rPr lang="en-AU" dirty="0" smtClean="0"/>
              <a:t/>
            </a:r>
            <a:br>
              <a:rPr lang="en-AU" dirty="0" smtClean="0"/>
            </a:br>
            <a:r>
              <a:rPr lang="en-AU" b="1" dirty="0"/>
              <a:t>Australian Literature </a:t>
            </a:r>
            <a:br>
              <a:rPr lang="en-AU" b="1" dirty="0"/>
            </a:br>
            <a:endParaRPr lang="en-AU" dirty="0"/>
          </a:p>
        </p:txBody>
      </p:sp>
      <p:sp>
        <p:nvSpPr>
          <p:cNvPr id="3" name="Subtitle 2"/>
          <p:cNvSpPr>
            <a:spLocks noGrp="1"/>
          </p:cNvSpPr>
          <p:nvPr>
            <p:ph type="subTitle" idx="1"/>
          </p:nvPr>
        </p:nvSpPr>
        <p:spPr/>
        <p:txBody>
          <a:bodyPr/>
          <a:lstStyle/>
          <a:p>
            <a:endParaRPr lang="en-AU" dirty="0" smtClean="0"/>
          </a:p>
          <a:p>
            <a:r>
              <a:rPr lang="en-AU" dirty="0" smtClean="0"/>
              <a:t>Lecture </a:t>
            </a:r>
            <a:r>
              <a:rPr lang="en-AU" dirty="0"/>
              <a:t>1 </a:t>
            </a:r>
            <a:br>
              <a:rPr lang="en-AU" dirty="0"/>
            </a:br>
            <a:r>
              <a:rPr lang="en-AU" b="1" dirty="0"/>
              <a:t>Introduction to Australian </a:t>
            </a:r>
            <a:r>
              <a:rPr lang="en-AU" b="1" dirty="0" smtClean="0"/>
              <a:t>Literature</a:t>
            </a:r>
          </a:p>
          <a:p>
            <a:endParaRPr lang="en-AU" dirty="0"/>
          </a:p>
        </p:txBody>
      </p:sp>
    </p:spTree>
    <p:extLst>
      <p:ext uri="{BB962C8B-B14F-4D97-AF65-F5344CB8AC3E}">
        <p14:creationId xmlns:p14="http://schemas.microsoft.com/office/powerpoint/2010/main" val="1408638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7"/>
            <a:ext cx="8352928" cy="2862322"/>
          </a:xfrm>
          <a:prstGeom prst="rect">
            <a:avLst/>
          </a:prstGeom>
        </p:spPr>
        <p:txBody>
          <a:bodyPr wrap="square">
            <a:spAutoFit/>
          </a:bodyPr>
          <a:lstStyle/>
          <a:p>
            <a:pPr marL="285750" indent="-285750">
              <a:buFont typeface="Arial" panose="020B0604020202020204" pitchFamily="34" charset="0"/>
              <a:buChar char="•"/>
            </a:pPr>
            <a:r>
              <a:rPr lang="en-AU" dirty="0" smtClean="0"/>
              <a:t>Bush values are superior to city ones</a:t>
            </a:r>
          </a:p>
          <a:p>
            <a:endParaRPr lang="en-AU" dirty="0" smtClean="0"/>
          </a:p>
          <a:p>
            <a:pPr marL="285750" indent="-285750">
              <a:buFont typeface="Arial" panose="020B0604020202020204" pitchFamily="34" charset="0"/>
              <a:buChar char="•"/>
            </a:pPr>
            <a:r>
              <a:rPr lang="en-AU" dirty="0" smtClean="0"/>
              <a:t>Henry Lawson and A.B. Paterson's debate in the </a:t>
            </a:r>
            <a:r>
              <a:rPr lang="en-AU" i="1" dirty="0" smtClean="0"/>
              <a:t>Bulletin</a:t>
            </a:r>
            <a:r>
              <a:rPr lang="en-AU" dirty="0"/>
              <a:t> </a:t>
            </a:r>
            <a:r>
              <a:rPr lang="en-AU" dirty="0" smtClean="0"/>
              <a:t>1892</a:t>
            </a:r>
          </a:p>
          <a:p>
            <a:endParaRPr lang="en-AU" dirty="0"/>
          </a:p>
          <a:p>
            <a:endParaRPr lang="en-AU" dirty="0" smtClean="0"/>
          </a:p>
          <a:p>
            <a:endParaRPr lang="en-AU" dirty="0"/>
          </a:p>
          <a:p>
            <a:r>
              <a:rPr lang="en-AU" dirty="0" smtClean="0"/>
              <a:t>Lawson's opening salvo ‘Borderland’ </a:t>
            </a:r>
          </a:p>
          <a:p>
            <a:endParaRPr lang="en-AU" dirty="0" smtClean="0"/>
          </a:p>
          <a:p>
            <a:r>
              <a:rPr lang="en-AU" dirty="0" smtClean="0"/>
              <a:t>Lawson sees the country as a place of despair and pity</a:t>
            </a:r>
          </a:p>
          <a:p>
            <a:endParaRPr lang="en-A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556792"/>
            <a:ext cx="3240360" cy="477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366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196752"/>
            <a:ext cx="2475275"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5536" y="332656"/>
            <a:ext cx="8308512" cy="6463308"/>
          </a:xfrm>
          <a:prstGeom prst="rect">
            <a:avLst/>
          </a:prstGeom>
        </p:spPr>
        <p:txBody>
          <a:bodyPr wrap="square">
            <a:spAutoFit/>
          </a:bodyPr>
          <a:lstStyle/>
          <a:p>
            <a:r>
              <a:rPr lang="en-AU" dirty="0"/>
              <a:t>Paterson’s response ‘In Defence of the Bush’</a:t>
            </a:r>
          </a:p>
          <a:p>
            <a:endParaRPr lang="en-AU" dirty="0"/>
          </a:p>
          <a:p>
            <a:r>
              <a:rPr lang="en-AU" dirty="0"/>
              <a:t>Paterson sees the country as a place where positive human capacities are intensified and brought to the fore.</a:t>
            </a:r>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smtClean="0"/>
          </a:p>
          <a:p>
            <a:endParaRPr lang="en-AU" dirty="0"/>
          </a:p>
          <a:p>
            <a:endParaRPr lang="en-AU" dirty="0" smtClean="0"/>
          </a:p>
          <a:p>
            <a:endParaRPr lang="en-AU" dirty="0"/>
          </a:p>
          <a:p>
            <a:r>
              <a:rPr lang="en-AU" dirty="0" smtClean="0"/>
              <a:t>While </a:t>
            </a:r>
            <a:r>
              <a:rPr lang="en-AU" dirty="0"/>
              <a:t>they disagree about the nature of the bush, each sees the bush as an important place about which literature should be written</a:t>
            </a:r>
          </a:p>
          <a:p>
            <a:endParaRPr lang="en-AU" dirty="0"/>
          </a:p>
          <a:p>
            <a:r>
              <a:rPr lang="en-AU" dirty="0"/>
              <a:t>Lawson is perhaps a hard-nosed realist writer, focusing on the negatives in a pessimistic voice</a:t>
            </a:r>
          </a:p>
          <a:p>
            <a:endParaRPr lang="en-AU" dirty="0"/>
          </a:p>
          <a:p>
            <a:r>
              <a:rPr lang="en-AU" dirty="0"/>
              <a:t>Whereas Paterson is more positive</a:t>
            </a:r>
          </a:p>
        </p:txBody>
      </p:sp>
      <p:sp>
        <p:nvSpPr>
          <p:cNvPr id="4" name="TextBox 3"/>
          <p:cNvSpPr txBox="1"/>
          <p:nvPr/>
        </p:nvSpPr>
        <p:spPr>
          <a:xfrm>
            <a:off x="7335308" y="3717032"/>
            <a:ext cx="2737482" cy="584775"/>
          </a:xfrm>
          <a:prstGeom prst="rect">
            <a:avLst/>
          </a:prstGeom>
          <a:noFill/>
        </p:spPr>
        <p:txBody>
          <a:bodyPr wrap="square" rtlCol="0">
            <a:spAutoFit/>
          </a:bodyPr>
          <a:lstStyle/>
          <a:p>
            <a:r>
              <a:rPr lang="en-AU" sz="1600" dirty="0" smtClean="0"/>
              <a:t>artist unknown</a:t>
            </a:r>
          </a:p>
          <a:p>
            <a:r>
              <a:rPr lang="en-AU" sz="1600" dirty="0" smtClean="0"/>
              <a:t>State Library of NSW</a:t>
            </a:r>
            <a:endParaRPr lang="en-AU" sz="1600" dirty="0"/>
          </a:p>
        </p:txBody>
      </p:sp>
    </p:spTree>
    <p:extLst>
      <p:ext uri="{BB962C8B-B14F-4D97-AF65-F5344CB8AC3E}">
        <p14:creationId xmlns:p14="http://schemas.microsoft.com/office/powerpoint/2010/main" val="1983192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280920" cy="6740307"/>
          </a:xfrm>
          <a:prstGeom prst="rect">
            <a:avLst/>
          </a:prstGeom>
        </p:spPr>
        <p:txBody>
          <a:bodyPr wrap="square">
            <a:spAutoFit/>
          </a:bodyPr>
          <a:lstStyle/>
          <a:p>
            <a:pPr marL="285750" indent="-285750">
              <a:buFont typeface="Arial" panose="020B0604020202020204" pitchFamily="34" charset="0"/>
              <a:buChar char="•"/>
            </a:pPr>
            <a:r>
              <a:rPr lang="en-AU" dirty="0" smtClean="0"/>
              <a:t>Most of their contemporary writers, such as Barbara Baynton, Joseph Furphy and John Shaw Neilson, focussed on the bush—though their attitudes to it were greatly at variance.</a:t>
            </a:r>
          </a:p>
          <a:p>
            <a:endParaRPr lang="en-AU" dirty="0" smtClean="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r>
              <a:rPr lang="en-AU" dirty="0" smtClean="0"/>
              <a:t>This focus on the bush raised two problems:</a:t>
            </a:r>
          </a:p>
          <a:p>
            <a:endParaRPr lang="en-AU" dirty="0" smtClean="0"/>
          </a:p>
          <a:p>
            <a:pPr marL="285750" indent="-285750">
              <a:buFont typeface="Arial" panose="020B0604020202020204" pitchFamily="34" charset="0"/>
              <a:buChar char="•"/>
            </a:pPr>
            <a:r>
              <a:rPr lang="en-AU" dirty="0" smtClean="0"/>
              <a:t>It seemed to ignore the reality that most Australians, then, as now, lived in the big cities.</a:t>
            </a:r>
          </a:p>
          <a:p>
            <a:endParaRPr lang="en-AU" dirty="0" smtClean="0"/>
          </a:p>
          <a:p>
            <a:pPr marL="285750" indent="-285750">
              <a:buFont typeface="Arial" panose="020B0604020202020204" pitchFamily="34" charset="0"/>
              <a:buChar char="•"/>
            </a:pPr>
            <a:r>
              <a:rPr lang="en-AU" dirty="0" smtClean="0"/>
              <a:t>It promoted a vision of the bush that was peopled mainly by white men. Excluded were women, Aborigines and non-Anglos; the bush was ‘no place for a lady' and writers like Lawson and Baynton emphasised that—to different ends.</a:t>
            </a:r>
          </a:p>
          <a:p>
            <a:endParaRPr lang="en-AU"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367" y="1183117"/>
            <a:ext cx="2150816" cy="3326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089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8064896" cy="3693319"/>
          </a:xfrm>
          <a:prstGeom prst="rect">
            <a:avLst/>
          </a:prstGeom>
        </p:spPr>
        <p:txBody>
          <a:bodyPr wrap="square">
            <a:spAutoFit/>
          </a:bodyPr>
          <a:lstStyle/>
          <a:p>
            <a:r>
              <a:rPr lang="en-AU" dirty="0"/>
              <a:t>This is not to say that other kinds of writing were not being written and published.</a:t>
            </a:r>
          </a:p>
          <a:p>
            <a:endParaRPr lang="en-AU" dirty="0"/>
          </a:p>
          <a:p>
            <a:r>
              <a:rPr lang="en-AU" dirty="0"/>
              <a:t>A lot of feminist scholarship has gone into showing that many women were writing and being published at the turn of the century. This writing often focused on themes other than the nobility of the male bush worker.</a:t>
            </a:r>
          </a:p>
          <a:p>
            <a:endParaRPr lang="en-AU" dirty="0"/>
          </a:p>
          <a:p>
            <a:r>
              <a:rPr lang="en-AU" dirty="0"/>
              <a:t>Baynton's despicable and gutless male characters.</a:t>
            </a:r>
          </a:p>
          <a:p>
            <a:endParaRPr lang="en-AU" dirty="0"/>
          </a:p>
          <a:p>
            <a:r>
              <a:rPr lang="en-AU" dirty="0"/>
              <a:t>Mary </a:t>
            </a:r>
            <a:r>
              <a:rPr lang="en-AU" dirty="0" err="1"/>
              <a:t>Gaunt's</a:t>
            </a:r>
            <a:r>
              <a:rPr lang="en-AU" dirty="0"/>
              <a:t> novel </a:t>
            </a:r>
            <a:r>
              <a:rPr lang="en-AU" i="1" dirty="0"/>
              <a:t>Kirkham's Find </a:t>
            </a:r>
            <a:r>
              <a:rPr lang="en-AU" dirty="0"/>
              <a:t>(1897) is the story of a woman’s struggle for independence and an outspoken critique of  patriarchal society .</a:t>
            </a:r>
          </a:p>
          <a:p>
            <a:endParaRPr lang="en-AU" dirty="0"/>
          </a:p>
          <a:p>
            <a:r>
              <a:rPr lang="en-AU" dirty="0"/>
              <a:t>William Lane's </a:t>
            </a:r>
            <a:r>
              <a:rPr lang="en-AU" dirty="0" smtClean="0"/>
              <a:t> novel </a:t>
            </a:r>
            <a:r>
              <a:rPr lang="en-AU" i="1" dirty="0" smtClean="0"/>
              <a:t>The </a:t>
            </a:r>
            <a:r>
              <a:rPr lang="en-AU" i="1" dirty="0"/>
              <a:t>Workingman's Paradise </a:t>
            </a:r>
            <a:r>
              <a:rPr lang="en-AU" dirty="0"/>
              <a:t>(1892) is very much set in Sydney and again has a realist aspect to it.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841" y="3933057"/>
            <a:ext cx="200545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464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Ward Aust Lege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034781"/>
            <a:ext cx="1957346" cy="31305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034781"/>
            <a:ext cx="2293528" cy="290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E:\Legend of the ninet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978954"/>
            <a:ext cx="1944216" cy="3186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3034781"/>
            <a:ext cx="2016224" cy="3130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9552" y="116632"/>
            <a:ext cx="7848871" cy="2862322"/>
          </a:xfrm>
          <a:prstGeom prst="rect">
            <a:avLst/>
          </a:prstGeom>
        </p:spPr>
        <p:txBody>
          <a:bodyPr wrap="square">
            <a:spAutoFit/>
          </a:bodyPr>
          <a:lstStyle/>
          <a:p>
            <a:r>
              <a:rPr lang="en-AU" dirty="0"/>
              <a:t>The point however is that when the Australian literary canon came to be constructed in the 1950s and later, those works which developed and emphasised the importance of the masculine bush ethos were seen to be the significant ones by the critics of the day</a:t>
            </a:r>
            <a:r>
              <a:rPr lang="en-AU" dirty="0" smtClean="0"/>
              <a:t>.</a:t>
            </a:r>
          </a:p>
          <a:p>
            <a:endParaRPr lang="en-AU" dirty="0"/>
          </a:p>
          <a:p>
            <a:pPr marL="285750" indent="-285750">
              <a:buFont typeface="Arial" panose="020B0604020202020204" pitchFamily="34" charset="0"/>
              <a:buChar char="•"/>
            </a:pPr>
            <a:r>
              <a:rPr lang="en-AU" dirty="0"/>
              <a:t>Vance Palmer, </a:t>
            </a:r>
            <a:r>
              <a:rPr lang="en-AU" i="1" dirty="0"/>
              <a:t>The Legend of the Nineties </a:t>
            </a:r>
            <a:r>
              <a:rPr lang="en-AU" dirty="0"/>
              <a:t>(1954)</a:t>
            </a:r>
          </a:p>
          <a:p>
            <a:endParaRPr lang="en-AU" dirty="0"/>
          </a:p>
          <a:p>
            <a:pPr marL="285750" indent="-285750">
              <a:buFont typeface="Arial" panose="020B0604020202020204" pitchFamily="34" charset="0"/>
              <a:buChar char="•"/>
            </a:pPr>
            <a:r>
              <a:rPr lang="en-AU" dirty="0" smtClean="0"/>
              <a:t>Russel Ward, </a:t>
            </a:r>
            <a:r>
              <a:rPr lang="en-AU" i="1" dirty="0"/>
              <a:t>The Australian </a:t>
            </a:r>
            <a:r>
              <a:rPr lang="en-AU" i="1" dirty="0" smtClean="0"/>
              <a:t>Legend </a:t>
            </a:r>
            <a:r>
              <a:rPr lang="en-AU" dirty="0" smtClean="0"/>
              <a:t>(1958)</a:t>
            </a:r>
            <a:endParaRPr lang="en-AU" dirty="0"/>
          </a:p>
          <a:p>
            <a:endParaRPr lang="en-AU" dirty="0" smtClean="0"/>
          </a:p>
          <a:p>
            <a:pPr marL="285750" indent="-285750">
              <a:buFont typeface="Arial" panose="020B0604020202020204" pitchFamily="34" charset="0"/>
              <a:buChar char="•"/>
            </a:pPr>
            <a:r>
              <a:rPr lang="en-AU" dirty="0" smtClean="0"/>
              <a:t>John </a:t>
            </a:r>
            <a:r>
              <a:rPr lang="en-AU" dirty="0"/>
              <a:t>Manifold, </a:t>
            </a:r>
            <a:r>
              <a:rPr lang="en-AU" i="1" dirty="0"/>
              <a:t>Who Wrote the </a:t>
            </a:r>
            <a:r>
              <a:rPr lang="en-AU" i="1" dirty="0" smtClean="0"/>
              <a:t>Ballads? </a:t>
            </a:r>
            <a:r>
              <a:rPr lang="en-AU" dirty="0" smtClean="0"/>
              <a:t>(1964)</a:t>
            </a:r>
            <a:endParaRPr lang="en-AU" dirty="0"/>
          </a:p>
        </p:txBody>
      </p:sp>
      <p:sp>
        <p:nvSpPr>
          <p:cNvPr id="4" name="TextBox 3"/>
          <p:cNvSpPr txBox="1"/>
          <p:nvPr/>
        </p:nvSpPr>
        <p:spPr>
          <a:xfrm>
            <a:off x="2339752" y="5935565"/>
            <a:ext cx="2293528" cy="923330"/>
          </a:xfrm>
          <a:prstGeom prst="rect">
            <a:avLst/>
          </a:prstGeom>
          <a:noFill/>
        </p:spPr>
        <p:txBody>
          <a:bodyPr wrap="square" rtlCol="0">
            <a:spAutoFit/>
          </a:bodyPr>
          <a:lstStyle/>
          <a:p>
            <a:r>
              <a:rPr lang="en-AU" i="1" dirty="0" smtClean="0"/>
              <a:t>Vance Palmer  </a:t>
            </a:r>
            <a:r>
              <a:rPr lang="en-AU" dirty="0" smtClean="0"/>
              <a:t>1953</a:t>
            </a:r>
          </a:p>
          <a:p>
            <a:r>
              <a:rPr lang="en-AU" dirty="0" smtClean="0"/>
              <a:t>Noel </a:t>
            </a:r>
            <a:r>
              <a:rPr lang="en-AU" dirty="0" err="1" smtClean="0"/>
              <a:t>Counihan</a:t>
            </a:r>
            <a:r>
              <a:rPr lang="en-AU" dirty="0" smtClean="0"/>
              <a:t> </a:t>
            </a:r>
          </a:p>
          <a:p>
            <a:r>
              <a:rPr lang="en-AU" dirty="0" smtClean="0"/>
              <a:t>NLA, Canberra</a:t>
            </a:r>
            <a:endParaRPr lang="en-AU" dirty="0"/>
          </a:p>
        </p:txBody>
      </p:sp>
    </p:spTree>
    <p:extLst>
      <p:ext uri="{BB962C8B-B14F-4D97-AF65-F5344CB8AC3E}">
        <p14:creationId xmlns:p14="http://schemas.microsoft.com/office/powerpoint/2010/main" val="1342843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7920880" cy="2031325"/>
          </a:xfrm>
          <a:prstGeom prst="rect">
            <a:avLst/>
          </a:prstGeom>
        </p:spPr>
        <p:txBody>
          <a:bodyPr wrap="square">
            <a:spAutoFit/>
          </a:bodyPr>
          <a:lstStyle/>
          <a:p>
            <a:r>
              <a:rPr lang="en-AU" dirty="0"/>
              <a:t>The figure of the independent bushman was an attractive figure to radical nationalists who were looking to establish a canon of literature which justified our political and cultural independence from both Britain and America. </a:t>
            </a:r>
            <a:r>
              <a:rPr lang="en-AU" dirty="0" smtClean="0"/>
              <a:t>Clancy </a:t>
            </a:r>
            <a:r>
              <a:rPr lang="en-AU" dirty="0"/>
              <a:t>of the Overflow and </a:t>
            </a:r>
            <a:r>
              <a:rPr lang="en-AU" dirty="0" smtClean="0"/>
              <a:t>the </a:t>
            </a:r>
            <a:r>
              <a:rPr lang="en-AU" dirty="0"/>
              <a:t>man from </a:t>
            </a:r>
            <a:r>
              <a:rPr lang="en-AU" dirty="0" smtClean="0"/>
              <a:t>Snowy River </a:t>
            </a:r>
            <a:r>
              <a:rPr lang="en-AU" dirty="0"/>
              <a:t>seemed to embody all that was noble and different about the Australian </a:t>
            </a:r>
            <a:r>
              <a:rPr lang="en-AU" dirty="0" smtClean="0"/>
              <a:t>character</a:t>
            </a:r>
            <a:r>
              <a:rPr lang="en-AU" dirty="0"/>
              <a:t>. </a:t>
            </a:r>
            <a:r>
              <a:rPr lang="en-AU" dirty="0"/>
              <a:t> </a:t>
            </a:r>
            <a:r>
              <a:rPr lang="en-AU" dirty="0">
                <a:hlinkClick r:id="rId2"/>
              </a:rPr>
              <a:t>Clancy of </a:t>
            </a:r>
            <a:r>
              <a:rPr lang="en-AU" dirty="0" smtClean="0">
                <a:hlinkClick r:id="rId2"/>
              </a:rPr>
              <a:t>the Overflow</a:t>
            </a:r>
            <a:r>
              <a:rPr lang="en-AU" dirty="0" smtClean="0"/>
              <a:t>  and </a:t>
            </a:r>
            <a:r>
              <a:rPr lang="en-AU" dirty="0">
                <a:hlinkClick r:id="rId3"/>
              </a:rPr>
              <a:t>The man from snowy </a:t>
            </a:r>
            <a:r>
              <a:rPr lang="en-AU" dirty="0" smtClean="0">
                <a:hlinkClick r:id="rId3"/>
              </a:rPr>
              <a:t>river </a:t>
            </a:r>
            <a:endParaRPr lang="en-AU" dirty="0" smtClean="0"/>
          </a:p>
          <a:p>
            <a:endParaRPr lang="en-A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880385"/>
            <a:ext cx="4104456" cy="4442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96136" y="5861015"/>
            <a:ext cx="2808312" cy="923330"/>
          </a:xfrm>
          <a:prstGeom prst="rect">
            <a:avLst/>
          </a:prstGeom>
          <a:noFill/>
        </p:spPr>
        <p:txBody>
          <a:bodyPr wrap="square" rtlCol="0">
            <a:spAutoFit/>
          </a:bodyPr>
          <a:lstStyle/>
          <a:p>
            <a:r>
              <a:rPr lang="en-AU" i="1" dirty="0" smtClean="0"/>
              <a:t>The Man From Snowy River </a:t>
            </a:r>
            <a:r>
              <a:rPr lang="en-AU" dirty="0" smtClean="0"/>
              <a:t>(1995) </a:t>
            </a:r>
          </a:p>
          <a:p>
            <a:r>
              <a:rPr lang="en-AU" dirty="0" smtClean="0"/>
              <a:t>Robert Lovett </a:t>
            </a:r>
            <a:endParaRPr lang="en-AU" dirty="0"/>
          </a:p>
        </p:txBody>
      </p:sp>
      <p:pic>
        <p:nvPicPr>
          <p:cNvPr id="3074" name="Picture 2" descr="E:\Clancy by Ingpen 20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78" y="2624653"/>
            <a:ext cx="3629203" cy="31086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5616" y="5861015"/>
            <a:ext cx="2846429" cy="923330"/>
          </a:xfrm>
          <a:prstGeom prst="rect">
            <a:avLst/>
          </a:prstGeom>
          <a:noFill/>
        </p:spPr>
        <p:txBody>
          <a:bodyPr wrap="square" rtlCol="0">
            <a:spAutoFit/>
          </a:bodyPr>
          <a:lstStyle/>
          <a:p>
            <a:r>
              <a:rPr lang="en-AU" i="1" dirty="0" smtClean="0"/>
              <a:t>Clancy of the </a:t>
            </a:r>
            <a:r>
              <a:rPr lang="en-AU" i="1" dirty="0" err="1" smtClean="0"/>
              <a:t>Oveflow</a:t>
            </a:r>
            <a:endParaRPr lang="en-AU" i="1" dirty="0" smtClean="0"/>
          </a:p>
          <a:p>
            <a:r>
              <a:rPr lang="en-AU" dirty="0" smtClean="0"/>
              <a:t>(2013)</a:t>
            </a:r>
          </a:p>
          <a:p>
            <a:r>
              <a:rPr lang="en-AU" dirty="0" smtClean="0"/>
              <a:t>Robert </a:t>
            </a:r>
            <a:r>
              <a:rPr lang="en-AU" dirty="0" err="1" smtClean="0"/>
              <a:t>Ingpen</a:t>
            </a:r>
            <a:endParaRPr lang="en-AU" dirty="0"/>
          </a:p>
        </p:txBody>
      </p:sp>
    </p:spTree>
    <p:extLst>
      <p:ext uri="{BB962C8B-B14F-4D97-AF65-F5344CB8AC3E}">
        <p14:creationId xmlns:p14="http://schemas.microsoft.com/office/powerpoint/2010/main" val="2008764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5"/>
            <a:ext cx="8064896" cy="5632311"/>
          </a:xfrm>
          <a:prstGeom prst="rect">
            <a:avLst/>
          </a:prstGeom>
        </p:spPr>
        <p:txBody>
          <a:bodyPr wrap="square">
            <a:spAutoFit/>
          </a:bodyPr>
          <a:lstStyle/>
          <a:p>
            <a:r>
              <a:rPr lang="en-AU" dirty="0"/>
              <a:t>A lot of the critical work of the last 40 years has argued against this view, promoting a sense of diversity in Australian literature and criticism.</a:t>
            </a:r>
          </a:p>
          <a:p>
            <a:endParaRPr lang="en-AU" dirty="0"/>
          </a:p>
          <a:p>
            <a:r>
              <a:rPr lang="en-AU" dirty="0"/>
              <a:t>Australian criticism has moved in the last forty years from needing to assert the unity and value of a place called Australia to being able to think about the diversity of places within the nation. The very idea of the nation has come into question in an era in which globalism appears to be the catch-cry</a:t>
            </a:r>
          </a:p>
          <a:p>
            <a:endParaRPr lang="en-AU" dirty="0"/>
          </a:p>
          <a:p>
            <a:r>
              <a:rPr lang="en-AU" dirty="0"/>
              <a:t>Bruce </a:t>
            </a:r>
            <a:r>
              <a:rPr lang="en-AU" dirty="0" smtClean="0"/>
              <a:t>Bennett, the leading scholar on an Australian sense of place,  asks:</a:t>
            </a:r>
            <a:endParaRPr lang="en-AU" dirty="0"/>
          </a:p>
          <a:p>
            <a:endParaRPr lang="en-AU" dirty="0"/>
          </a:p>
          <a:p>
            <a:r>
              <a:rPr lang="en-AU" dirty="0"/>
              <a:t>How important is place in Australia? Does it Matter? What difference does it make if I write, or speak, from Perth, Townsville, Melbourne or Alice Springs; from </a:t>
            </a:r>
            <a:r>
              <a:rPr lang="en-AU" dirty="0" smtClean="0"/>
              <a:t>Mount </a:t>
            </a:r>
            <a:r>
              <a:rPr lang="en-AU" dirty="0"/>
              <a:t>Misery or the edge of Lake Disappointment? Do these physical locations, or the metaphorical force of their names locate ‘me' in some significant way? Or do ‘I' have the luxury of eluding all taint of definition from the places I have lived in or ‘known'? To what extent am I made by such places? To what extent do I make them</a:t>
            </a:r>
            <a:r>
              <a:rPr lang="en-AU" dirty="0" smtClean="0"/>
              <a:t>?</a:t>
            </a:r>
          </a:p>
          <a:p>
            <a:endParaRPr lang="en-AU" dirty="0" smtClean="0"/>
          </a:p>
          <a:p>
            <a:r>
              <a:rPr lang="en-AU" i="1" dirty="0" smtClean="0"/>
              <a:t>An Australian Compass: Essays on Place and Direction in Australian Literature </a:t>
            </a:r>
            <a:r>
              <a:rPr lang="en-AU" dirty="0" smtClean="0"/>
              <a:t>1991, p. 11.</a:t>
            </a:r>
          </a:p>
          <a:p>
            <a:endParaRPr lang="en-AU" dirty="0"/>
          </a:p>
        </p:txBody>
      </p:sp>
    </p:spTree>
    <p:extLst>
      <p:ext uri="{BB962C8B-B14F-4D97-AF65-F5344CB8AC3E}">
        <p14:creationId xmlns:p14="http://schemas.microsoft.com/office/powerpoint/2010/main" val="3364877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4345"/>
            <a:ext cx="7920880" cy="5078313"/>
          </a:xfrm>
          <a:prstGeom prst="rect">
            <a:avLst/>
          </a:prstGeom>
        </p:spPr>
        <p:txBody>
          <a:bodyPr wrap="square">
            <a:spAutoFit/>
          </a:bodyPr>
          <a:lstStyle/>
          <a:p>
            <a:r>
              <a:rPr lang="en-AU" dirty="0"/>
              <a:t>We might get even more specific: what difference does it make if I speak at VU in St Albans as opposed to Melbourne </a:t>
            </a:r>
            <a:r>
              <a:rPr lang="en-AU" dirty="0" err="1"/>
              <a:t>Uni</a:t>
            </a:r>
            <a:r>
              <a:rPr lang="en-AU" dirty="0"/>
              <a:t> Carlton? What difference does it make if a writer writes from Footscray as opposed to Fitzroy; or the West as opposed to the East?</a:t>
            </a:r>
          </a:p>
          <a:p>
            <a:endParaRPr lang="en-AU" dirty="0"/>
          </a:p>
          <a:p>
            <a:r>
              <a:rPr lang="en-AU" dirty="0"/>
              <a:t>Just what impact does place have on the way we write? How do </a:t>
            </a:r>
            <a:r>
              <a:rPr lang="en-AU" dirty="0" err="1" smtClean="0"/>
              <a:t>Tsiolkas</a:t>
            </a:r>
            <a:r>
              <a:rPr lang="en-AU" dirty="0" smtClean="0"/>
              <a:t>, </a:t>
            </a:r>
            <a:r>
              <a:rPr lang="en-AU" dirty="0"/>
              <a:t>Prichard and Cook's identities influence the way they write about place?</a:t>
            </a:r>
          </a:p>
          <a:p>
            <a:endParaRPr lang="en-AU" dirty="0"/>
          </a:p>
          <a:p>
            <a:r>
              <a:rPr lang="en-AU" dirty="0"/>
              <a:t>Other ways to think about place:</a:t>
            </a:r>
          </a:p>
          <a:p>
            <a:endParaRPr lang="en-AU" dirty="0"/>
          </a:p>
          <a:p>
            <a:r>
              <a:rPr lang="en-AU" dirty="0"/>
              <a:t>Sally Morgan's </a:t>
            </a:r>
            <a:r>
              <a:rPr lang="en-AU" dirty="0" smtClean="0"/>
              <a:t>autobiography </a:t>
            </a:r>
          </a:p>
          <a:p>
            <a:r>
              <a:rPr lang="en-AU" i="1" dirty="0" smtClean="0"/>
              <a:t>My Place </a:t>
            </a:r>
            <a:r>
              <a:rPr lang="en-AU" dirty="0" smtClean="0"/>
              <a:t>(1987)</a:t>
            </a:r>
            <a:endParaRPr lang="en-AU" dirty="0"/>
          </a:p>
          <a:p>
            <a:endParaRPr lang="en-AU" dirty="0"/>
          </a:p>
          <a:p>
            <a:pPr marL="285750" indent="-285750">
              <a:buFont typeface="Arial" panose="020B0604020202020204" pitchFamily="34" charset="0"/>
              <a:buChar char="•"/>
            </a:pPr>
            <a:r>
              <a:rPr lang="en-AU" dirty="0"/>
              <a:t>Not just a spatial figure;</a:t>
            </a:r>
          </a:p>
          <a:p>
            <a:pPr marL="285750" indent="-285750">
              <a:buFont typeface="Arial" panose="020B0604020202020204" pitchFamily="34" charset="0"/>
              <a:buChar char="•"/>
            </a:pPr>
            <a:r>
              <a:rPr lang="en-AU" dirty="0"/>
              <a:t>also to do with ideas of social place;</a:t>
            </a:r>
          </a:p>
          <a:p>
            <a:pPr marL="285750" indent="-285750">
              <a:buFont typeface="Arial" panose="020B0604020202020204" pitchFamily="34" charset="0"/>
              <a:buChar char="•"/>
            </a:pPr>
            <a:r>
              <a:rPr lang="en-AU" dirty="0"/>
              <a:t>one's place in society;</a:t>
            </a:r>
          </a:p>
          <a:p>
            <a:pPr marL="285750" indent="-285750">
              <a:buFont typeface="Arial" panose="020B0604020202020204" pitchFamily="34" charset="0"/>
              <a:buChar char="•"/>
            </a:pPr>
            <a:r>
              <a:rPr lang="en-AU" dirty="0"/>
              <a:t>on the social ladder;</a:t>
            </a:r>
          </a:p>
          <a:p>
            <a:pPr marL="285750" indent="-285750">
              <a:buFont typeface="Arial" panose="020B0604020202020204" pitchFamily="34" charset="0"/>
              <a:buChar char="•"/>
            </a:pPr>
            <a:r>
              <a:rPr lang="en-AU" dirty="0"/>
              <a:t>a place of psychological comfort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816712"/>
            <a:ext cx="2160240" cy="343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140968"/>
            <a:ext cx="2016224" cy="1458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589449" y="4870901"/>
            <a:ext cx="5109102" cy="923330"/>
          </a:xfrm>
          <a:prstGeom prst="rect">
            <a:avLst/>
          </a:prstGeom>
          <a:noFill/>
        </p:spPr>
        <p:txBody>
          <a:bodyPr wrap="square" rtlCol="0">
            <a:spAutoFit/>
          </a:bodyPr>
          <a:lstStyle/>
          <a:p>
            <a:r>
              <a:rPr lang="en-AU" dirty="0" smtClean="0"/>
              <a:t>Sally Morgan (1987)</a:t>
            </a:r>
          </a:p>
          <a:p>
            <a:r>
              <a:rPr lang="en-AU" dirty="0" smtClean="0"/>
              <a:t>photograph by Evan Collis</a:t>
            </a:r>
          </a:p>
          <a:p>
            <a:r>
              <a:rPr lang="en-AU" dirty="0" smtClean="0"/>
              <a:t>State Library of WA</a:t>
            </a:r>
            <a:endParaRPr lang="en-AU" dirty="0"/>
          </a:p>
        </p:txBody>
      </p:sp>
    </p:spTree>
    <p:extLst>
      <p:ext uri="{BB962C8B-B14F-4D97-AF65-F5344CB8AC3E}">
        <p14:creationId xmlns:p14="http://schemas.microsoft.com/office/powerpoint/2010/main" val="2908331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16632"/>
            <a:ext cx="8046640" cy="4247317"/>
          </a:xfrm>
          <a:prstGeom prst="rect">
            <a:avLst/>
          </a:prstGeom>
        </p:spPr>
        <p:txBody>
          <a:bodyPr wrap="square">
            <a:spAutoFit/>
          </a:bodyPr>
          <a:lstStyle/>
          <a:p>
            <a:r>
              <a:rPr lang="en-AU" b="1" dirty="0"/>
              <a:t>Exercise</a:t>
            </a:r>
          </a:p>
          <a:p>
            <a:endParaRPr lang="en-AU" dirty="0"/>
          </a:p>
          <a:p>
            <a:r>
              <a:rPr lang="en-AU" dirty="0"/>
              <a:t>Look at these early </a:t>
            </a:r>
            <a:r>
              <a:rPr lang="en-AU" dirty="0" smtClean="0"/>
              <a:t>works of  art. What </a:t>
            </a:r>
            <a:r>
              <a:rPr lang="en-AU" dirty="0"/>
              <a:t>animal are they representing? How much do they actually look like that animal?</a:t>
            </a:r>
          </a:p>
          <a:p>
            <a:endParaRPr lang="en-AU" dirty="0"/>
          </a:p>
          <a:p>
            <a:endParaRPr lang="en-AU" dirty="0"/>
          </a:p>
          <a:p>
            <a:endParaRPr lang="en-AU" dirty="0"/>
          </a:p>
          <a:p>
            <a:r>
              <a:rPr lang="en-AU" dirty="0"/>
              <a:t> </a:t>
            </a:r>
          </a:p>
          <a:p>
            <a:endParaRPr lang="en-AU" dirty="0"/>
          </a:p>
          <a:p>
            <a:endParaRPr lang="en-AU" dirty="0"/>
          </a:p>
          <a:p>
            <a:endParaRPr lang="en-AU" dirty="0"/>
          </a:p>
          <a:p>
            <a:endParaRPr lang="en-AU" dirty="0"/>
          </a:p>
          <a:p>
            <a:endParaRPr lang="en-AU" dirty="0"/>
          </a:p>
          <a:p>
            <a:r>
              <a:rPr lang="en-AU" dirty="0" smtClean="0"/>
              <a:t> </a:t>
            </a:r>
            <a:endParaRPr lang="en-AU" dirty="0"/>
          </a:p>
          <a:p>
            <a:endParaRPr lang="en-AU" dirty="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309688"/>
            <a:ext cx="4464496"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309688"/>
            <a:ext cx="3312368" cy="4973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2774" y="5839269"/>
            <a:ext cx="5217338" cy="646331"/>
          </a:xfrm>
          <a:prstGeom prst="rect">
            <a:avLst/>
          </a:prstGeom>
          <a:noFill/>
        </p:spPr>
        <p:txBody>
          <a:bodyPr wrap="square" rtlCol="0">
            <a:spAutoFit/>
          </a:bodyPr>
          <a:lstStyle/>
          <a:p>
            <a:r>
              <a:rPr lang="en-AU" i="1" dirty="0" smtClean="0"/>
              <a:t>The Kangaroo </a:t>
            </a:r>
            <a:r>
              <a:rPr lang="en-AU" dirty="0" smtClean="0"/>
              <a:t>(1772) by English artist George </a:t>
            </a:r>
            <a:r>
              <a:rPr lang="en-AU" dirty="0" smtClean="0"/>
              <a:t>Stubbs</a:t>
            </a:r>
          </a:p>
          <a:p>
            <a:r>
              <a:rPr lang="en-AU" dirty="0" smtClean="0"/>
              <a:t>National Maritime Museum, London</a:t>
            </a:r>
            <a:endParaRPr lang="en-AU" dirty="0"/>
          </a:p>
        </p:txBody>
      </p:sp>
    </p:spTree>
    <p:extLst>
      <p:ext uri="{BB962C8B-B14F-4D97-AF65-F5344CB8AC3E}">
        <p14:creationId xmlns:p14="http://schemas.microsoft.com/office/powerpoint/2010/main" val="3931357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76672"/>
            <a:ext cx="4896544"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39952" y="6309320"/>
            <a:ext cx="1440160" cy="585356"/>
          </a:xfrm>
          <a:prstGeom prst="rect">
            <a:avLst/>
          </a:prstGeom>
          <a:noFill/>
        </p:spPr>
        <p:txBody>
          <a:bodyPr wrap="square" rtlCol="0">
            <a:spAutoFit/>
          </a:bodyPr>
          <a:lstStyle/>
          <a:p>
            <a:endParaRPr lang="en-AU" dirty="0"/>
          </a:p>
        </p:txBody>
      </p:sp>
      <p:sp>
        <p:nvSpPr>
          <p:cNvPr id="3" name="TextBox 2"/>
          <p:cNvSpPr txBox="1"/>
          <p:nvPr/>
        </p:nvSpPr>
        <p:spPr>
          <a:xfrm>
            <a:off x="2771800" y="5877273"/>
            <a:ext cx="5904656" cy="646331"/>
          </a:xfrm>
          <a:prstGeom prst="rect">
            <a:avLst/>
          </a:prstGeom>
          <a:noFill/>
        </p:spPr>
        <p:txBody>
          <a:bodyPr wrap="square" rtlCol="0">
            <a:spAutoFit/>
          </a:bodyPr>
          <a:lstStyle/>
          <a:p>
            <a:r>
              <a:rPr lang="en-AU" i="1" dirty="0" smtClean="0"/>
              <a:t>Kangaroo</a:t>
            </a:r>
            <a:r>
              <a:rPr lang="en-AU" dirty="0" smtClean="0"/>
              <a:t> (1714) Cornelius de Bruin </a:t>
            </a:r>
          </a:p>
          <a:p>
            <a:r>
              <a:rPr lang="en-AU" dirty="0" smtClean="0"/>
              <a:t>Rijksmuseum van </a:t>
            </a:r>
            <a:r>
              <a:rPr lang="en-AU" dirty="0" err="1" smtClean="0"/>
              <a:t>Natuurlijke</a:t>
            </a:r>
            <a:r>
              <a:rPr lang="en-AU" dirty="0" smtClean="0"/>
              <a:t> </a:t>
            </a:r>
            <a:r>
              <a:rPr lang="en-AU" dirty="0" err="1" smtClean="0"/>
              <a:t>Historie</a:t>
            </a:r>
            <a:endParaRPr lang="en-AU" dirty="0"/>
          </a:p>
        </p:txBody>
      </p:sp>
    </p:spTree>
    <p:extLst>
      <p:ext uri="{BB962C8B-B14F-4D97-AF65-F5344CB8AC3E}">
        <p14:creationId xmlns:p14="http://schemas.microsoft.com/office/powerpoint/2010/main" val="1678846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1166843"/>
            <a:ext cx="7560840" cy="4247317"/>
          </a:xfrm>
          <a:prstGeom prst="rect">
            <a:avLst/>
          </a:prstGeom>
        </p:spPr>
        <p:txBody>
          <a:bodyPr wrap="square">
            <a:spAutoFit/>
          </a:bodyPr>
          <a:lstStyle/>
          <a:p>
            <a:r>
              <a:rPr lang="en-AU" dirty="0"/>
              <a:t>W</a:t>
            </a:r>
            <a:r>
              <a:rPr lang="en-AU" dirty="0" smtClean="0"/>
              <a:t>e are concerned today with three terms: </a:t>
            </a:r>
          </a:p>
          <a:p>
            <a:r>
              <a:rPr lang="en-AU" dirty="0" smtClean="0"/>
              <a:t>Australian, literature and  Australian literature</a:t>
            </a:r>
          </a:p>
          <a:p>
            <a:endParaRPr lang="en-AU" dirty="0" smtClean="0"/>
          </a:p>
          <a:p>
            <a:r>
              <a:rPr lang="en-AU" b="1" dirty="0"/>
              <a:t>l</a:t>
            </a:r>
            <a:r>
              <a:rPr lang="en-AU" b="1" dirty="0" smtClean="0"/>
              <a:t>iterature</a:t>
            </a:r>
          </a:p>
          <a:p>
            <a:endParaRPr lang="en-AU" dirty="0" smtClean="0"/>
          </a:p>
          <a:p>
            <a:r>
              <a:rPr lang="en-AU" dirty="0" smtClean="0"/>
              <a:t>This is the first definition of literature from </a:t>
            </a:r>
            <a:r>
              <a:rPr lang="en-AU" i="1" dirty="0" smtClean="0"/>
              <a:t>The </a:t>
            </a:r>
            <a:r>
              <a:rPr lang="en-AU" i="1" dirty="0" err="1" smtClean="0"/>
              <a:t>Macqaurie</a:t>
            </a:r>
            <a:r>
              <a:rPr lang="en-AU" i="1" dirty="0" smtClean="0"/>
              <a:t> Dictionary</a:t>
            </a:r>
          </a:p>
          <a:p>
            <a:endParaRPr lang="en-AU" i="1" dirty="0" smtClean="0"/>
          </a:p>
          <a:p>
            <a:r>
              <a:rPr lang="en-AU" dirty="0" smtClean="0"/>
              <a:t>“writings in which expression and form, in connection with ideas of permanent and universal interest, are characteristic or essential features, as poetry, romance, history, biography, essays, </a:t>
            </a:r>
            <a:r>
              <a:rPr lang="en-AU" dirty="0" err="1" smtClean="0"/>
              <a:t>etc</a:t>
            </a:r>
            <a:r>
              <a:rPr lang="en-AU" dirty="0" smtClean="0"/>
              <a:t>; belles-lettres.”</a:t>
            </a:r>
          </a:p>
          <a:p>
            <a:endParaRPr lang="en-AU" dirty="0"/>
          </a:p>
          <a:p>
            <a:r>
              <a:rPr lang="en-AU" dirty="0" smtClean="0"/>
              <a:t>Literature is a fine writing which embodies certain permanent and universal ideas.</a:t>
            </a:r>
          </a:p>
          <a:p>
            <a:endParaRPr lang="en-AU" dirty="0" smtClean="0"/>
          </a:p>
          <a:p>
            <a:r>
              <a:rPr lang="en-AU" dirty="0" smtClean="0"/>
              <a:t>This is the definition that held sway for such a long time </a:t>
            </a:r>
            <a:endParaRPr lang="en-AU" dirty="0"/>
          </a:p>
        </p:txBody>
      </p:sp>
    </p:spTree>
    <p:extLst>
      <p:ext uri="{BB962C8B-B14F-4D97-AF65-F5344CB8AC3E}">
        <p14:creationId xmlns:p14="http://schemas.microsoft.com/office/powerpoint/2010/main" val="3507734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28343"/>
            <a:ext cx="7848872" cy="3416320"/>
          </a:xfrm>
          <a:prstGeom prst="rect">
            <a:avLst/>
          </a:prstGeom>
        </p:spPr>
        <p:txBody>
          <a:bodyPr wrap="square">
            <a:spAutoFit/>
          </a:bodyPr>
          <a:lstStyle/>
          <a:p>
            <a:r>
              <a:rPr lang="en-AU" dirty="0"/>
              <a:t>In Barron Field's poem ‘The Kangaroo’ (1819) the kangaroo was described as looking like a cross between a deer and a squirrel;  the platypus as a cross between a duck and a mole. These linguistic and graphic inaccuracies are intimately related.</a:t>
            </a:r>
          </a:p>
          <a:p>
            <a:endParaRPr lang="en-AU" dirty="0"/>
          </a:p>
          <a:p>
            <a:r>
              <a:rPr lang="en-AU" dirty="0"/>
              <a:t>Do these errors occur because early colonial writers and artists did not have the conceptual frames to see the animals as we do today?</a:t>
            </a:r>
          </a:p>
          <a:p>
            <a:endParaRPr lang="en-AU" dirty="0"/>
          </a:p>
          <a:p>
            <a:r>
              <a:rPr lang="en-AU" dirty="0"/>
              <a:t>What impact does this have on our perceptions of:</a:t>
            </a:r>
          </a:p>
          <a:p>
            <a:endParaRPr lang="en-AU" dirty="0"/>
          </a:p>
          <a:p>
            <a:pPr marL="342900" indent="-342900">
              <a:buFont typeface="+mj-lt"/>
              <a:buAutoNum type="arabicPeriod"/>
            </a:pPr>
            <a:r>
              <a:rPr lang="en-AU" dirty="0"/>
              <a:t>the reliability of early representations?</a:t>
            </a:r>
          </a:p>
          <a:p>
            <a:pPr marL="342900" indent="-342900">
              <a:buFont typeface="+mj-lt"/>
              <a:buAutoNum type="arabicPeriod"/>
            </a:pPr>
            <a:r>
              <a:rPr lang="en-AU" dirty="0"/>
              <a:t>the reliability of contemporary representations?</a:t>
            </a:r>
          </a:p>
        </p:txBody>
      </p:sp>
    </p:spTree>
    <p:extLst>
      <p:ext uri="{BB962C8B-B14F-4D97-AF65-F5344CB8AC3E}">
        <p14:creationId xmlns:p14="http://schemas.microsoft.com/office/powerpoint/2010/main" val="3671780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amela\Downloads\paradiselost-t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0"/>
            <a:ext cx="41764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2060848"/>
            <a:ext cx="2808312" cy="2585323"/>
          </a:xfrm>
          <a:prstGeom prst="rect">
            <a:avLst/>
          </a:prstGeom>
          <a:noFill/>
        </p:spPr>
        <p:txBody>
          <a:bodyPr wrap="square" rtlCol="0">
            <a:spAutoFit/>
          </a:bodyPr>
          <a:lstStyle/>
          <a:p>
            <a:r>
              <a:rPr lang="en-AU" dirty="0" smtClean="0"/>
              <a:t>So</a:t>
            </a:r>
          </a:p>
          <a:p>
            <a:endParaRPr lang="en-AU" dirty="0" smtClean="0"/>
          </a:p>
          <a:p>
            <a:pPr marL="285750" indent="-285750">
              <a:buFont typeface="Arial" panose="020B0604020202020204" pitchFamily="34" charset="0"/>
              <a:buChar char="•"/>
            </a:pPr>
            <a:r>
              <a:rPr lang="en-AU" dirty="0" smtClean="0"/>
              <a:t>Something like Milton's poem </a:t>
            </a:r>
            <a:r>
              <a:rPr lang="en-AU" i="1" dirty="0" smtClean="0"/>
              <a:t>Paradise Lost </a:t>
            </a:r>
            <a:r>
              <a:rPr lang="en-AU" dirty="0" smtClean="0"/>
              <a:t>(1667) is about the eternal struggle between good and evil, or between heaven and hell.</a:t>
            </a:r>
            <a:endParaRPr lang="en-AU" dirty="0"/>
          </a:p>
        </p:txBody>
      </p:sp>
      <p:sp>
        <p:nvSpPr>
          <p:cNvPr id="3" name="TextBox 2"/>
          <p:cNvSpPr txBox="1"/>
          <p:nvPr/>
        </p:nvSpPr>
        <p:spPr>
          <a:xfrm>
            <a:off x="7524328" y="4646171"/>
            <a:ext cx="1913159" cy="369332"/>
          </a:xfrm>
          <a:prstGeom prst="rect">
            <a:avLst/>
          </a:prstGeom>
          <a:noFill/>
        </p:spPr>
        <p:txBody>
          <a:bodyPr wrap="square" rtlCol="0">
            <a:spAutoFit/>
          </a:bodyPr>
          <a:lstStyle/>
          <a:p>
            <a:r>
              <a:rPr lang="en-AU" dirty="0" smtClean="0"/>
              <a:t>www.bl.uk</a:t>
            </a:r>
            <a:endParaRPr lang="en-AU" dirty="0"/>
          </a:p>
        </p:txBody>
      </p:sp>
    </p:spTree>
    <p:extLst>
      <p:ext uri="{BB962C8B-B14F-4D97-AF65-F5344CB8AC3E}">
        <p14:creationId xmlns:p14="http://schemas.microsoft.com/office/powerpoint/2010/main" val="1276891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amela\Downloads\King Lear_OpeningSce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752600"/>
            <a:ext cx="5256584"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2708920"/>
            <a:ext cx="2592288" cy="1754326"/>
          </a:xfrm>
          <a:prstGeom prst="rect">
            <a:avLst/>
          </a:prstGeom>
          <a:noFill/>
        </p:spPr>
        <p:txBody>
          <a:bodyPr wrap="square" rtlCol="0">
            <a:spAutoFit/>
          </a:bodyPr>
          <a:lstStyle/>
          <a:p>
            <a:pPr marL="285750" indent="-285750">
              <a:buFont typeface="Arial" panose="020B0604020202020204" pitchFamily="34" charset="0"/>
              <a:buChar char="•"/>
            </a:pPr>
            <a:r>
              <a:rPr lang="en-AU" dirty="0" smtClean="0"/>
              <a:t>Shakespeare’s play </a:t>
            </a:r>
            <a:r>
              <a:rPr lang="en-AU" i="1" dirty="0" smtClean="0"/>
              <a:t>King Lear </a:t>
            </a:r>
            <a:r>
              <a:rPr lang="en-AU" dirty="0" smtClean="0"/>
              <a:t>(1600)</a:t>
            </a:r>
            <a:r>
              <a:rPr lang="en-AU" i="1" dirty="0" smtClean="0"/>
              <a:t> </a:t>
            </a:r>
            <a:r>
              <a:rPr lang="en-AU" dirty="0" smtClean="0"/>
              <a:t>is about the perennial struggle of generations and their values.</a:t>
            </a:r>
            <a:endParaRPr lang="en-AU" dirty="0"/>
          </a:p>
        </p:txBody>
      </p:sp>
    </p:spTree>
    <p:extLst>
      <p:ext uri="{BB962C8B-B14F-4D97-AF65-F5344CB8AC3E}">
        <p14:creationId xmlns:p14="http://schemas.microsoft.com/office/powerpoint/2010/main" val="2487879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474345"/>
            <a:ext cx="7200800" cy="4801314"/>
          </a:xfrm>
          <a:prstGeom prst="rect">
            <a:avLst/>
          </a:prstGeom>
        </p:spPr>
        <p:txBody>
          <a:bodyPr wrap="square">
            <a:spAutoFit/>
          </a:bodyPr>
          <a:lstStyle/>
          <a:p>
            <a:r>
              <a:rPr lang="en-AU" dirty="0" smtClean="0"/>
              <a:t>Questions of place, in this scheme of things, are not all that important.</a:t>
            </a:r>
          </a:p>
          <a:p>
            <a:endParaRPr lang="en-AU" dirty="0" smtClean="0"/>
          </a:p>
          <a:p>
            <a:r>
              <a:rPr lang="en-AU" dirty="0" smtClean="0"/>
              <a:t>After all, if something has universal and permanent interest, it does not matter when or where it is set:</a:t>
            </a:r>
          </a:p>
          <a:p>
            <a:endParaRPr lang="en-AU" dirty="0" smtClean="0"/>
          </a:p>
          <a:p>
            <a:pPr marL="285750" indent="-285750">
              <a:buFont typeface="Arial" panose="020B0604020202020204" pitchFamily="34" charset="0"/>
              <a:buChar char="•"/>
            </a:pPr>
            <a:r>
              <a:rPr lang="en-AU" dirty="0" smtClean="0"/>
              <a:t>western suburbs of Melbourne;</a:t>
            </a:r>
          </a:p>
          <a:p>
            <a:pPr marL="285750" indent="-285750">
              <a:buFont typeface="Arial" panose="020B0604020202020204" pitchFamily="34" charset="0"/>
              <a:buChar char="•"/>
            </a:pPr>
            <a:r>
              <a:rPr lang="en-AU" dirty="0" smtClean="0"/>
              <a:t>the Australian outback;</a:t>
            </a:r>
          </a:p>
          <a:p>
            <a:pPr marL="285750" indent="-285750">
              <a:buFont typeface="Arial" panose="020B0604020202020204" pitchFamily="34" charset="0"/>
              <a:buChar char="•"/>
            </a:pPr>
            <a:r>
              <a:rPr lang="en-AU" dirty="0" smtClean="0"/>
              <a:t>Africa;</a:t>
            </a:r>
          </a:p>
          <a:p>
            <a:pPr marL="285750" indent="-285750">
              <a:buFont typeface="Arial" panose="020B0604020202020204" pitchFamily="34" charset="0"/>
              <a:buChar char="•"/>
            </a:pPr>
            <a:r>
              <a:rPr lang="en-AU" dirty="0" smtClean="0"/>
              <a:t>the banks of the River Thames</a:t>
            </a:r>
          </a:p>
          <a:p>
            <a:endParaRPr lang="en-AU" dirty="0" smtClean="0"/>
          </a:p>
          <a:p>
            <a:r>
              <a:rPr lang="en-AU" dirty="0" smtClean="0"/>
              <a:t>as long as it reflects those universal and permanent values.</a:t>
            </a:r>
          </a:p>
          <a:p>
            <a:endParaRPr lang="en-AU" dirty="0" smtClean="0"/>
          </a:p>
          <a:p>
            <a:r>
              <a:rPr lang="en-AU" dirty="0" smtClean="0"/>
              <a:t>If this were the case then we would not need to think about ideas such as Australian literature. Nor would we have to ponder postcolonial literature, migrant/ethnic literature, lesbian literature, feminist literature, Aboriginal literature or working class literature. We could just have literature and be done with it.</a:t>
            </a:r>
            <a:endParaRPr lang="en-AU" dirty="0"/>
          </a:p>
        </p:txBody>
      </p:sp>
    </p:spTree>
    <p:extLst>
      <p:ext uri="{BB962C8B-B14F-4D97-AF65-F5344CB8AC3E}">
        <p14:creationId xmlns:p14="http://schemas.microsoft.com/office/powerpoint/2010/main" val="337562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8424936" cy="5632311"/>
          </a:xfrm>
          <a:prstGeom prst="rect">
            <a:avLst/>
          </a:prstGeom>
        </p:spPr>
        <p:txBody>
          <a:bodyPr wrap="square">
            <a:spAutoFit/>
          </a:bodyPr>
          <a:lstStyle/>
          <a:p>
            <a:r>
              <a:rPr lang="en-AU" dirty="0" smtClean="0"/>
              <a:t>Well it is not that simple.</a:t>
            </a:r>
          </a:p>
          <a:p>
            <a:endParaRPr lang="en-AU" dirty="0" smtClean="0"/>
          </a:p>
          <a:p>
            <a:r>
              <a:rPr lang="en-AU" dirty="0" smtClean="0"/>
              <a:t>The trouble is that just about all of those works that were seen to be of permanent and universal interest seemed to be written by white middle class men (and occasionally women) from Britain, Ireland and the United States.</a:t>
            </a:r>
          </a:p>
          <a:p>
            <a:endParaRPr lang="en-AU" dirty="0" smtClean="0"/>
          </a:p>
          <a:p>
            <a:r>
              <a:rPr lang="en-AU" dirty="0"/>
              <a:t>U</a:t>
            </a:r>
            <a:r>
              <a:rPr lang="en-AU" dirty="0" smtClean="0"/>
              <a:t>nless we are to argue that these people had privileged access to the mysteries of the universal human condition then it represents something of a problem.</a:t>
            </a:r>
          </a:p>
          <a:p>
            <a:endParaRPr lang="en-AU" dirty="0" smtClean="0"/>
          </a:p>
          <a:p>
            <a:r>
              <a:rPr lang="en-AU" dirty="0" smtClean="0"/>
              <a:t>Counter movements have arisen which suggest that Place is vital in interpreting a piece of writing.</a:t>
            </a:r>
          </a:p>
          <a:p>
            <a:endParaRPr lang="en-AU" dirty="0" smtClean="0"/>
          </a:p>
          <a:p>
            <a:pPr marL="285750" indent="-285750">
              <a:buFont typeface="Arial" panose="020B0604020202020204" pitchFamily="34" charset="0"/>
              <a:buChar char="•"/>
            </a:pPr>
            <a:r>
              <a:rPr lang="en-AU" dirty="0" err="1" smtClean="0"/>
              <a:t>Postcolonialism</a:t>
            </a:r>
            <a:r>
              <a:rPr lang="en-AU" dirty="0" smtClean="0"/>
              <a:t> (a theoretical discourse that emerged in the late 1970s)</a:t>
            </a:r>
          </a:p>
          <a:p>
            <a:pPr marL="285750" indent="-285750">
              <a:buFont typeface="Arial" panose="020B0604020202020204" pitchFamily="34" charset="0"/>
              <a:buChar char="•"/>
            </a:pPr>
            <a:r>
              <a:rPr lang="en-AU" dirty="0" smtClean="0"/>
              <a:t>regional writing</a:t>
            </a:r>
          </a:p>
          <a:p>
            <a:endParaRPr lang="en-AU" dirty="0" smtClean="0"/>
          </a:p>
          <a:p>
            <a:r>
              <a:rPr lang="en-AU" dirty="0" smtClean="0"/>
              <a:t>The rise of Australian literature can be seen as a local recognition that this place needed a form of literary expression which was different from those coming out of Britain or the US.</a:t>
            </a:r>
          </a:p>
          <a:p>
            <a:endParaRPr lang="en-AU" dirty="0" smtClean="0"/>
          </a:p>
          <a:p>
            <a:r>
              <a:rPr lang="en-AU" dirty="0" smtClean="0"/>
              <a:t>Ideas of place have been central in the development of Australian literature</a:t>
            </a:r>
            <a:endParaRPr lang="en-AU" dirty="0"/>
          </a:p>
        </p:txBody>
      </p:sp>
    </p:spTree>
    <p:extLst>
      <p:ext uri="{BB962C8B-B14F-4D97-AF65-F5344CB8AC3E}">
        <p14:creationId xmlns:p14="http://schemas.microsoft.com/office/powerpoint/2010/main" val="773177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751344"/>
            <a:ext cx="7344816" cy="3970318"/>
          </a:xfrm>
          <a:prstGeom prst="rect">
            <a:avLst/>
          </a:prstGeom>
        </p:spPr>
        <p:txBody>
          <a:bodyPr wrap="square">
            <a:spAutoFit/>
          </a:bodyPr>
          <a:lstStyle/>
          <a:p>
            <a:r>
              <a:rPr lang="en-AU" b="1" dirty="0" smtClean="0"/>
              <a:t>Australia</a:t>
            </a:r>
          </a:p>
          <a:p>
            <a:endParaRPr lang="en-AU" dirty="0" smtClean="0"/>
          </a:p>
          <a:p>
            <a:r>
              <a:rPr lang="en-AU" dirty="0" smtClean="0"/>
              <a:t>It sounds like a strange question but what is Australia? We can ask that question in a number of ways</a:t>
            </a:r>
          </a:p>
          <a:p>
            <a:endParaRPr lang="en-AU" dirty="0" smtClean="0"/>
          </a:p>
          <a:p>
            <a:pPr marL="285750" indent="-285750">
              <a:buFont typeface="Arial" panose="020B0604020202020204" pitchFamily="34" charset="0"/>
              <a:buChar char="•"/>
            </a:pPr>
            <a:r>
              <a:rPr lang="en-AU" dirty="0" smtClean="0"/>
              <a:t>politically—how are we organised internally and externally?</a:t>
            </a:r>
          </a:p>
          <a:p>
            <a:pPr marL="285750" indent="-285750">
              <a:buFont typeface="Arial" panose="020B0604020202020204" pitchFamily="34" charset="0"/>
              <a:buChar char="•"/>
            </a:pPr>
            <a:r>
              <a:rPr lang="en-AU" dirty="0" smtClean="0"/>
              <a:t>culturally—what do we do to nurture ourselves?</a:t>
            </a:r>
          </a:p>
          <a:p>
            <a:pPr marL="285750" indent="-285750">
              <a:buFont typeface="Arial" panose="020B0604020202020204" pitchFamily="34" charset="0"/>
              <a:buChar char="•"/>
            </a:pPr>
            <a:r>
              <a:rPr lang="en-AU" dirty="0" smtClean="0"/>
              <a:t>ethnically—what are our origins, genetics?</a:t>
            </a:r>
          </a:p>
          <a:p>
            <a:pPr marL="285750" indent="-285750">
              <a:buFont typeface="Arial" panose="020B0604020202020204" pitchFamily="34" charset="0"/>
              <a:buChar char="•"/>
            </a:pPr>
            <a:r>
              <a:rPr lang="en-AU" dirty="0" smtClean="0"/>
              <a:t>geographically—what sort of physical place is Australia?</a:t>
            </a:r>
          </a:p>
          <a:p>
            <a:endParaRPr lang="en-AU" dirty="0" smtClean="0"/>
          </a:p>
          <a:p>
            <a:r>
              <a:rPr lang="en-AU" dirty="0" smtClean="0"/>
              <a:t>Significantly, the answers to these questions are not stable, and never were. We might have a sense of general consensus about the issues of course but we need also to be aware that historically these questions have elicited very different answers.</a:t>
            </a:r>
            <a:endParaRPr lang="en-AU" dirty="0"/>
          </a:p>
        </p:txBody>
      </p:sp>
    </p:spTree>
    <p:extLst>
      <p:ext uri="{BB962C8B-B14F-4D97-AF65-F5344CB8AC3E}">
        <p14:creationId xmlns:p14="http://schemas.microsoft.com/office/powerpoint/2010/main" val="1299821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5"/>
            <a:ext cx="8352928" cy="3693319"/>
          </a:xfrm>
          <a:prstGeom prst="rect">
            <a:avLst/>
          </a:prstGeom>
        </p:spPr>
        <p:txBody>
          <a:bodyPr wrap="square">
            <a:spAutoFit/>
          </a:bodyPr>
          <a:lstStyle/>
          <a:p>
            <a:r>
              <a:rPr lang="en-AU" b="1" dirty="0" smtClean="0"/>
              <a:t>Australian Literature</a:t>
            </a:r>
          </a:p>
          <a:p>
            <a:endParaRPr lang="en-AU" dirty="0" smtClean="0"/>
          </a:p>
          <a:p>
            <a:pPr marL="342900" indent="-342900">
              <a:buFont typeface="Arial" panose="020B0604020202020204" pitchFamily="34" charset="0"/>
              <a:buChar char="•"/>
            </a:pPr>
            <a:r>
              <a:rPr lang="en-AU" dirty="0" smtClean="0"/>
              <a:t>Some of the early pieces of writing in Australia wondered just what kind of place Australia was (Bernard O‘Dowd's sonnet ‘Australia’ (1900) asks a series of such </a:t>
            </a:r>
            <a:r>
              <a:rPr lang="en-AU" dirty="0" smtClean="0"/>
              <a:t>questions  </a:t>
            </a:r>
            <a:r>
              <a:rPr lang="en-AU" dirty="0">
                <a:hlinkClick r:id="rId2"/>
              </a:rPr>
              <a:t>http://</a:t>
            </a:r>
            <a:r>
              <a:rPr lang="en-AU" dirty="0" smtClean="0">
                <a:hlinkClick r:id="rId2"/>
              </a:rPr>
              <a:t>www.sonnets.org/odowd.htm#020</a:t>
            </a:r>
            <a:endParaRPr lang="en-AU" dirty="0" smtClean="0"/>
          </a:p>
          <a:p>
            <a:pPr marL="342900" indent="-342900">
              <a:buFont typeface="Arial" panose="020B0604020202020204" pitchFamily="34" charset="0"/>
              <a:buChar char="•"/>
            </a:pPr>
            <a:endParaRPr lang="en-AU" dirty="0" smtClean="0"/>
          </a:p>
          <a:p>
            <a:pPr marL="285750" indent="-285750">
              <a:buFont typeface="Arial" panose="020B0604020202020204" pitchFamily="34" charset="0"/>
              <a:buChar char="•"/>
            </a:pPr>
            <a:r>
              <a:rPr lang="en-AU" dirty="0" smtClean="0"/>
              <a:t>The </a:t>
            </a:r>
            <a:r>
              <a:rPr lang="en-AU" dirty="0" smtClean="0"/>
              <a:t>empty centre of the country</a:t>
            </a:r>
          </a:p>
          <a:p>
            <a:endParaRPr lang="en-AU" dirty="0" smtClean="0"/>
          </a:p>
          <a:p>
            <a:pPr marL="285750" indent="-285750">
              <a:buFont typeface="Arial" panose="020B0604020202020204" pitchFamily="34" charset="0"/>
              <a:buChar char="•"/>
            </a:pPr>
            <a:r>
              <a:rPr lang="en-AU" dirty="0" smtClean="0"/>
              <a:t>Opposed to this is the idea of the desert/bush as a spiritual place as argued by historian Geoffrey </a:t>
            </a:r>
            <a:r>
              <a:rPr lang="en-AU" dirty="0" err="1" smtClean="0"/>
              <a:t>Serle</a:t>
            </a:r>
            <a:r>
              <a:rPr lang="en-AU" dirty="0" smtClean="0"/>
              <a:t> in </a:t>
            </a:r>
            <a:r>
              <a:rPr lang="en-AU" i="1" dirty="0" smtClean="0"/>
              <a:t>From Deserts the Prophets Come </a:t>
            </a:r>
            <a:r>
              <a:rPr lang="en-AU" dirty="0" smtClean="0"/>
              <a:t>(1973)</a:t>
            </a:r>
          </a:p>
          <a:p>
            <a:endParaRPr lang="en-AU" i="1" dirty="0"/>
          </a:p>
          <a:p>
            <a:endParaRPr lang="en-AU" i="1" dirty="0" smtClean="0"/>
          </a:p>
          <a:p>
            <a:endParaRPr lang="en-AU" dirty="0" smtClean="0"/>
          </a:p>
        </p:txBody>
      </p:sp>
      <p:pic>
        <p:nvPicPr>
          <p:cNvPr id="10243" name="Picture 3" descr="E:\Ser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3212975"/>
            <a:ext cx="2580878" cy="364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064896" cy="5632311"/>
          </a:xfrm>
          <a:prstGeom prst="rect">
            <a:avLst/>
          </a:prstGeom>
        </p:spPr>
        <p:txBody>
          <a:bodyPr wrap="square">
            <a:spAutoFit/>
          </a:bodyPr>
          <a:lstStyle/>
          <a:p>
            <a:pPr marL="285750" indent="-285750">
              <a:buFont typeface="Arial" panose="020B0604020202020204" pitchFamily="34" charset="0"/>
              <a:buChar char="•"/>
            </a:pPr>
            <a:r>
              <a:rPr lang="en-AU" dirty="0" smtClean="0"/>
              <a:t>Patrick White's </a:t>
            </a:r>
            <a:r>
              <a:rPr lang="en-AU" i="1" dirty="0" smtClean="0"/>
              <a:t>Tree of Man </a:t>
            </a:r>
            <a:r>
              <a:rPr lang="en-AU" dirty="0" smtClean="0"/>
              <a:t>(1955) , Voss (1957) and </a:t>
            </a:r>
            <a:r>
              <a:rPr lang="en-AU" i="1" dirty="0" smtClean="0"/>
              <a:t>Fringe of Leaves</a:t>
            </a:r>
            <a:r>
              <a:rPr lang="en-AU" dirty="0" smtClean="0"/>
              <a:t> (1976) </a:t>
            </a:r>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smtClean="0"/>
          </a:p>
          <a:p>
            <a:endParaRPr lang="en-AU" dirty="0"/>
          </a:p>
        </p:txBody>
      </p:sp>
      <p:pic>
        <p:nvPicPr>
          <p:cNvPr id="11267" name="Picture 3" descr="E:\Tree of Man Wh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1700808"/>
            <a:ext cx="2304255" cy="36004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E:\Vo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412777"/>
            <a:ext cx="2664296" cy="4032448"/>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E:\Fringe of Leaves Wh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556793"/>
            <a:ext cx="2520280"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65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1324</TotalTime>
  <Words>1611</Words>
  <Application>Microsoft Office PowerPoint</Application>
  <PresentationFormat>On-screen Show (4:3)</PresentationFormat>
  <Paragraphs>207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ACL 2009  Australian Literature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dc:creator>
  <cp:lastModifiedBy>Pamela</cp:lastModifiedBy>
  <cp:revision>88</cp:revision>
  <dcterms:created xsi:type="dcterms:W3CDTF">2014-02-16T00:36:26Z</dcterms:created>
  <dcterms:modified xsi:type="dcterms:W3CDTF">2014-02-24T12:16:30Z</dcterms:modified>
</cp:coreProperties>
</file>