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4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AA1CCC8-D33F-4E16-8664-D93B7FB3724D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4093BB8-4AEA-4624-8E74-80249C575243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1CCC8-D33F-4E16-8664-D93B7FB3724D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93BB8-4AEA-4624-8E74-80249C5752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1CCC8-D33F-4E16-8664-D93B7FB3724D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93BB8-4AEA-4624-8E74-80249C5752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1CCC8-D33F-4E16-8664-D93B7FB3724D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93BB8-4AEA-4624-8E74-80249C5752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1CCC8-D33F-4E16-8664-D93B7FB3724D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93BB8-4AEA-4624-8E74-80249C5752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1CCC8-D33F-4E16-8664-D93B7FB3724D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93BB8-4AEA-4624-8E74-80249C5752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1CCC8-D33F-4E16-8664-D93B7FB3724D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93BB8-4AEA-4624-8E74-80249C5752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1CCC8-D33F-4E16-8664-D93B7FB3724D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93BB8-4AEA-4624-8E74-80249C5752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1CCC8-D33F-4E16-8664-D93B7FB3724D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93BB8-4AEA-4624-8E74-80249C5752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1CCC8-D33F-4E16-8664-D93B7FB3724D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93BB8-4AEA-4624-8E74-80249C575243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1CCC8-D33F-4E16-8664-D93B7FB3724D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93BB8-4AEA-4624-8E74-80249C5752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AA1CCC8-D33F-4E16-8664-D93B7FB3724D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4093BB8-4AEA-4624-8E74-80249C57524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uwap.uwa.edu.au/static/files/assets/54db55cb/Even_in_the_Dark_Extract.pdf" TargetMode="External"/><Relationship Id="rId2" Type="http://schemas.openxmlformats.org/officeDocument/2006/relationships/hyperlink" Target="http://www.thing.net/~grist/l&amp;d/thalia/au-pi01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etrylibrary.edu.au/poets/paterson-a-b-banjo/the-man-from-snowy-river-000100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emhunter.com/poem/niggers-leap-new-england/" TargetMode="External"/><Relationship Id="rId2" Type="http://schemas.openxmlformats.org/officeDocument/2006/relationships/hyperlink" Target="http://www.imagesaustralia.com/australiannationalanthem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etrylibrary.edu.au/poets/noonuccal-oodgeroo/no-more-boomerang-071902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etrylibrary.edu.au/poets/fogarty-lionel/mulinjari-0214062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eoffgoodfellow.com/luxury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orotheamackellar.com.au/archive/mycountry.ht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resources.mhs.vic.edu.au/contextwhosereality/Downloads/australia.pdf" TargetMode="External"/><Relationship Id="rId2" Type="http://schemas.openxmlformats.org/officeDocument/2006/relationships/hyperlink" Target="http://www.youtube.com/watch?v=dZuTramIn6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Poetry and Australian Identities	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Rose Lucas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640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Different kinds of poetry in Australia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Verse novels, </a:t>
            </a:r>
            <a:r>
              <a:rPr lang="en-US" dirty="0" err="1" smtClean="0"/>
              <a:t>eg</a:t>
            </a:r>
            <a:r>
              <a:rPr lang="en-US" dirty="0" smtClean="0"/>
              <a:t>. Dorothy Porter’s </a:t>
            </a:r>
            <a:r>
              <a:rPr lang="en-US" i="1" dirty="0" smtClean="0"/>
              <a:t>The Monkey’s Mask</a:t>
            </a:r>
          </a:p>
          <a:p>
            <a:r>
              <a:rPr lang="en-US" dirty="0" smtClean="0"/>
              <a:t>Slam poetry (</a:t>
            </a:r>
            <a:r>
              <a:rPr lang="en-US" dirty="0" err="1" smtClean="0"/>
              <a:t>eg</a:t>
            </a:r>
            <a:r>
              <a:rPr lang="en-US" dirty="0" smtClean="0"/>
              <a:t> Luka Lesson)</a:t>
            </a:r>
          </a:p>
          <a:p>
            <a:r>
              <a:rPr lang="en-US" dirty="0" smtClean="0"/>
              <a:t>Visual/concrete poetry (</a:t>
            </a:r>
            <a:r>
              <a:rPr lang="en-US" dirty="0" err="1" smtClean="0"/>
              <a:t>eg</a:t>
            </a:r>
            <a:r>
              <a:rPr lang="en-US" dirty="0" smtClean="0"/>
              <a:t> </a:t>
            </a:r>
            <a:r>
              <a:rPr lang="en-US" dirty="0" err="1" smtClean="0"/>
              <a:t>PiO</a:t>
            </a:r>
            <a:r>
              <a:rPr lang="en-US" dirty="0"/>
              <a:t> </a:t>
            </a:r>
            <a:r>
              <a:rPr lang="en-US" dirty="0">
                <a:hlinkClick r:id="rId2"/>
              </a:rPr>
              <a:t>http://www.thing.net/~</a:t>
            </a:r>
            <a:r>
              <a:rPr lang="en-US" dirty="0" smtClean="0">
                <a:hlinkClick r:id="rId2"/>
              </a:rPr>
              <a:t>grist/l&amp;d/thalia/au-pi01.htm</a:t>
            </a:r>
            <a:endParaRPr lang="en-US" dirty="0" smtClean="0"/>
          </a:p>
          <a:p>
            <a:r>
              <a:rPr lang="en-US" dirty="0" smtClean="0"/>
              <a:t>‘</a:t>
            </a:r>
            <a:r>
              <a:rPr lang="en-US" dirty="0" err="1" smtClean="0"/>
              <a:t>Mallee</a:t>
            </a:r>
            <a:r>
              <a:rPr lang="en-US" dirty="0"/>
              <a:t> Country,’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uwap.uwa.edu.au/static/files/assets/54db55cb/Even_in_the_Dark_Extract.pdf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318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Colonial Poetry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Banjo Paterson, ‘The Man from Snowy River,’ published in </a:t>
            </a:r>
            <a:r>
              <a:rPr lang="en-US" i="1" dirty="0" smtClean="0"/>
              <a:t>Bulletin</a:t>
            </a:r>
            <a:r>
              <a:rPr lang="en-US" dirty="0" smtClean="0"/>
              <a:t> 1890</a:t>
            </a:r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www.poetrylibrary.edu.au/poets/paterson-a-b-banjo/the-man-from-snowy-river-0001004</a:t>
            </a:r>
            <a:endParaRPr lang="en-US" dirty="0" smtClean="0"/>
          </a:p>
          <a:p>
            <a:r>
              <a:rPr lang="en-US" dirty="0" smtClean="0"/>
              <a:t>Nascent Australian nationalism. Privileging of masculinity, the life of the bush</a:t>
            </a:r>
          </a:p>
          <a:p>
            <a:r>
              <a:rPr lang="en-US" dirty="0" smtClean="0"/>
              <a:t>Conventional poetic forms – influenced by England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154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Views of Australian History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 </a:t>
            </a:r>
            <a:r>
              <a:rPr lang="en-US" dirty="0"/>
              <a:t>‘</a:t>
            </a:r>
            <a:r>
              <a:rPr lang="en-US" dirty="0" err="1"/>
              <a:t>Civilisation</a:t>
            </a:r>
            <a:r>
              <a:rPr lang="en-US" dirty="0"/>
              <a:t>’  </a:t>
            </a:r>
            <a:r>
              <a:rPr lang="en-US" dirty="0" smtClean="0"/>
              <a:t>or ‘invasion’?</a:t>
            </a:r>
          </a:p>
          <a:p>
            <a:r>
              <a:rPr lang="en-US" dirty="0" smtClean="0"/>
              <a:t>Ties to England vs sense of independent culture, aspiration</a:t>
            </a:r>
          </a:p>
          <a:p>
            <a:endParaRPr lang="en-US" dirty="0"/>
          </a:p>
          <a:p>
            <a:r>
              <a:rPr lang="en-US" dirty="0" smtClean="0"/>
              <a:t>‘Advance Australia</a:t>
            </a:r>
            <a:r>
              <a:rPr lang="en-US" dirty="0"/>
              <a:t>, Fair,’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www.imagesaustralia.com/australiannationalanthem.htm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is our relationship to the colonial past – pride? Shame?</a:t>
            </a:r>
            <a:endParaRPr lang="en-US" dirty="0"/>
          </a:p>
          <a:p>
            <a:r>
              <a:rPr lang="en-US" dirty="0" smtClean="0"/>
              <a:t>Judith </a:t>
            </a:r>
            <a:r>
              <a:rPr lang="en-US" dirty="0" smtClean="0"/>
              <a:t>Wright, ‘Nigger’s Leap, New England’1953</a:t>
            </a:r>
          </a:p>
          <a:p>
            <a:r>
              <a:rPr lang="en-US" dirty="0">
                <a:hlinkClick r:id="rId3"/>
              </a:rPr>
              <a:t>http://www.poemhunter.com/poem/niggers-leap-new-england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en-US" dirty="0" smtClean="0"/>
              <a:t>The complex moral position of the white settler Australian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926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Oodgeroo</a:t>
            </a:r>
            <a:r>
              <a:rPr lang="en-US" dirty="0" smtClean="0"/>
              <a:t> </a:t>
            </a:r>
            <a:r>
              <a:rPr lang="en-US" dirty="0" err="1" smtClean="0"/>
              <a:t>Noonuccal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(Kath Walker)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has happened to indigenous people, history and culture? Where is that voice?</a:t>
            </a:r>
          </a:p>
          <a:p>
            <a:r>
              <a:rPr lang="en-US" dirty="0" smtClean="0"/>
              <a:t>‘No More Boomerang’ 1985</a:t>
            </a:r>
          </a:p>
          <a:p>
            <a:r>
              <a:rPr lang="en-US" dirty="0">
                <a:hlinkClick r:id="rId2"/>
              </a:rPr>
              <a:t>http://www.poetrylibrary.edu.au/poets/noonuccal-oodgeroo/no-more-boomerang-0719028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092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Lionel </a:t>
            </a:r>
            <a:r>
              <a:rPr lang="en-US" dirty="0" err="1" smtClean="0"/>
              <a:t>Fogary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‘</a:t>
            </a:r>
            <a:r>
              <a:rPr lang="en-US" dirty="0" err="1" smtClean="0"/>
              <a:t>Mulinjari</a:t>
            </a:r>
            <a:r>
              <a:rPr lang="en-US" dirty="0" smtClean="0"/>
              <a:t>’ 1983</a:t>
            </a:r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www.poetrylibrary.edu.au/poets/fogarty-lionel/mulinjari-0214062</a:t>
            </a:r>
            <a:endParaRPr lang="en-US" dirty="0" smtClean="0"/>
          </a:p>
          <a:p>
            <a:r>
              <a:rPr lang="en-US" dirty="0" smtClean="0"/>
              <a:t>Anger, negative legacies</a:t>
            </a:r>
          </a:p>
          <a:p>
            <a:r>
              <a:rPr lang="en-US" dirty="0" smtClean="0"/>
              <a:t>The use of indigenous language and customs</a:t>
            </a:r>
          </a:p>
          <a:p>
            <a:r>
              <a:rPr lang="en-US" dirty="0"/>
              <a:t>A</a:t>
            </a:r>
            <a:r>
              <a:rPr lang="en-US" dirty="0" smtClean="0"/>
              <a:t>re there </a:t>
            </a:r>
            <a:r>
              <a:rPr lang="en-US" dirty="0" smtClean="0"/>
              <a:t>problems with using a fundamentally European art form such as poetry</a:t>
            </a:r>
            <a:r>
              <a:rPr lang="en-US" dirty="0" smtClean="0"/>
              <a:t>? Can poetry operate outside the ideological strictures of its history?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507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People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Poetry can also be a way of speaking for others who might be </a:t>
            </a:r>
            <a:r>
              <a:rPr lang="en-US" dirty="0" err="1" smtClean="0"/>
              <a:t>marginalised</a:t>
            </a:r>
            <a:r>
              <a:rPr lang="en-US" dirty="0" smtClean="0"/>
              <a:t> by white, </a:t>
            </a:r>
            <a:r>
              <a:rPr lang="en-US" dirty="0" err="1" smtClean="0"/>
              <a:t>european</a:t>
            </a:r>
            <a:r>
              <a:rPr lang="en-US" dirty="0" smtClean="0"/>
              <a:t> and urban society – such as the working people represented by Murray and Copeland.</a:t>
            </a:r>
          </a:p>
          <a:p>
            <a:endParaRPr lang="en-US" dirty="0"/>
          </a:p>
          <a:p>
            <a:r>
              <a:rPr lang="en-US" dirty="0" smtClean="0"/>
              <a:t>Les Murray, ‘Driving through Sawmill Towns’ 1965</a:t>
            </a:r>
          </a:p>
          <a:p>
            <a:endParaRPr lang="en-US" dirty="0"/>
          </a:p>
          <a:p>
            <a:r>
              <a:rPr lang="en-US" dirty="0" smtClean="0"/>
              <a:t>Geoff Copeland ‘The luxury of work,’ 2012</a:t>
            </a:r>
          </a:p>
          <a:p>
            <a:r>
              <a:rPr lang="en-US" dirty="0">
                <a:hlinkClick r:id="rId2"/>
              </a:rPr>
              <a:t>http://www.geoffgoodfellow.com/luxury.html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840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Landscape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what extent could </a:t>
            </a:r>
            <a:r>
              <a:rPr lang="en-US" dirty="0" smtClean="0"/>
              <a:t>European </a:t>
            </a:r>
            <a:r>
              <a:rPr lang="en-US" dirty="0" smtClean="0"/>
              <a:t>settlers get past the </a:t>
            </a:r>
            <a:r>
              <a:rPr lang="en-US" i="1" dirty="0" smtClean="0"/>
              <a:t>difference</a:t>
            </a:r>
            <a:r>
              <a:rPr lang="en-US" dirty="0" smtClean="0"/>
              <a:t> in the Australian landscape? John Glover, 1860</a:t>
            </a:r>
          </a:p>
          <a:p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429000"/>
            <a:ext cx="5112568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5777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landscape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the Australian landscape represented as something fearful, foreign, beautiful?</a:t>
            </a:r>
          </a:p>
          <a:p>
            <a:endParaRPr lang="en-US" dirty="0" smtClean="0"/>
          </a:p>
          <a:p>
            <a:r>
              <a:rPr lang="en-US" dirty="0" smtClean="0"/>
              <a:t>Dorothea </a:t>
            </a:r>
            <a:r>
              <a:rPr lang="en-US" dirty="0"/>
              <a:t>McKellar ‘My Country,’ 1908</a:t>
            </a:r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www.dorotheamackellar.com.au/archive/mycountry.htm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Judith Wright, ‘Train Journey’1953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925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Multicultural Australia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As the 20</a:t>
            </a:r>
            <a:r>
              <a:rPr lang="en-US" baseline="30000" dirty="0" smtClean="0"/>
              <a:t>th</a:t>
            </a:r>
            <a:r>
              <a:rPr lang="en-US" dirty="0" smtClean="0"/>
              <a:t> century moved along, with post war migrations and subsequent movements of people from other troubled parts of the world, Australia became far less ‘</a:t>
            </a:r>
            <a:r>
              <a:rPr lang="en-US" dirty="0" err="1" smtClean="0"/>
              <a:t>anglo</a:t>
            </a:r>
            <a:r>
              <a:rPr lang="en-US" dirty="0" smtClean="0"/>
              <a:t>’ and more multicultural. How do these voices change our perception of Australia and </a:t>
            </a:r>
            <a:r>
              <a:rPr lang="en-US" dirty="0" err="1" smtClean="0"/>
              <a:t>Australianness</a:t>
            </a:r>
            <a:r>
              <a:rPr lang="en-US" dirty="0" smtClean="0"/>
              <a:t>?</a:t>
            </a:r>
          </a:p>
          <a:p>
            <a:r>
              <a:rPr lang="en-US" dirty="0" smtClean="0"/>
              <a:t>Luca Lesson ‘</a:t>
            </a:r>
            <a:r>
              <a:rPr lang="en-US" dirty="0" err="1" smtClean="0"/>
              <a:t>Yiayia</a:t>
            </a:r>
            <a:r>
              <a:rPr lang="en-US" dirty="0" smtClean="0"/>
              <a:t>’</a:t>
            </a:r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www.youtube.com/watch?v=dZuTramIn6k</a:t>
            </a:r>
            <a:endParaRPr lang="en-US" dirty="0" smtClean="0"/>
          </a:p>
          <a:p>
            <a:r>
              <a:rPr lang="en-US" dirty="0" err="1" smtClean="0"/>
              <a:t>Ania</a:t>
            </a:r>
            <a:r>
              <a:rPr lang="en-US" dirty="0" smtClean="0"/>
              <a:t> </a:t>
            </a:r>
            <a:r>
              <a:rPr lang="en-US" dirty="0" err="1" smtClean="0"/>
              <a:t>Walwicz</a:t>
            </a:r>
            <a:r>
              <a:rPr lang="en-US" dirty="0" smtClean="0"/>
              <a:t>, </a:t>
            </a:r>
            <a:r>
              <a:rPr lang="en-US" dirty="0"/>
              <a:t>‘Australia’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resources.mhs.vic.edu.au/contextwhosereality/Downloads/australia.pdf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2631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94</TotalTime>
  <Words>400</Words>
  <Application>Microsoft Office PowerPoint</Application>
  <PresentationFormat>On-screen Show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Austin</vt:lpstr>
      <vt:lpstr>Poetry and Australian Identities  </vt:lpstr>
      <vt:lpstr>Traditional Colonial Poetry</vt:lpstr>
      <vt:lpstr>Views of Australian History </vt:lpstr>
      <vt:lpstr>Oodgeroo Noonuccal  (Kath Walker)</vt:lpstr>
      <vt:lpstr>Lionel Fogary</vt:lpstr>
      <vt:lpstr>Working People</vt:lpstr>
      <vt:lpstr>The Landscape</vt:lpstr>
      <vt:lpstr>The landscape</vt:lpstr>
      <vt:lpstr>Multicultural Australia</vt:lpstr>
      <vt:lpstr>Different kinds of poetry in Australia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Poetry and Australian Identities</dc:title>
  <dc:creator>Rose</dc:creator>
  <cp:lastModifiedBy>Victoria University</cp:lastModifiedBy>
  <cp:revision>11</cp:revision>
  <dcterms:created xsi:type="dcterms:W3CDTF">2013-12-08T11:10:45Z</dcterms:created>
  <dcterms:modified xsi:type="dcterms:W3CDTF">2014-04-10T02:50:39Z</dcterms:modified>
</cp:coreProperties>
</file>